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63" r:id="rId2"/>
    <p:sldId id="256" r:id="rId3"/>
    <p:sldId id="269" r:id="rId4"/>
    <p:sldId id="257" r:id="rId5"/>
    <p:sldId id="258" r:id="rId6"/>
    <p:sldId id="271" r:id="rId7"/>
    <p:sldId id="261" r:id="rId8"/>
    <p:sldId id="275" r:id="rId9"/>
    <p:sldId id="260" r:id="rId10"/>
    <p:sldId id="259" r:id="rId11"/>
    <p:sldId id="268" r:id="rId12"/>
    <p:sldId id="277" r:id="rId13"/>
    <p:sldId id="279" r:id="rId14"/>
    <p:sldId id="280" r:id="rId15"/>
    <p:sldId id="272" r:id="rId16"/>
    <p:sldId id="278" r:id="rId17"/>
  </p:sldIdLst>
  <p:sldSz cx="12192000" cy="6858000"/>
  <p:notesSz cx="6858000" cy="9144000"/>
  <p:custShowLst>
    <p:custShow name="Diaporama personnalisé 1" id="0">
      <p:sldLst>
        <p:sld r:id="rId3"/>
        <p:sld r:id="rId5"/>
        <p:sld r:id="rId6"/>
      </p:sldLst>
    </p:custShow>
  </p:custShow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514" autoAdjust="0"/>
  </p:normalViewPr>
  <p:slideViewPr>
    <p:cSldViewPr>
      <p:cViewPr varScale="1">
        <p:scale>
          <a:sx n="107" d="100"/>
          <a:sy n="107" d="100"/>
        </p:scale>
        <p:origin x="696" y="9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7DFAD2-F87B-4D20-93BD-200DE172A04E}" type="datetimeFigureOut">
              <a:rPr lang="fr-FR" smtClean="0"/>
              <a:t>09/09/2024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5C37EC-B421-48B2-88DA-003E6EA06B26}" type="slidenum">
              <a:rPr lang="fr-FR" smtClean="0"/>
              <a:t>‹#›</a:t>
            </a:fld>
            <a:endParaRPr lang="fr-FR"/>
          </a:p>
        </p:txBody>
      </p:sp>
    </p:spTree>
    <p:extLst>
      <p:ext uri="{BB962C8B-B14F-4D97-AF65-F5344CB8AC3E}">
        <p14:creationId xmlns:p14="http://schemas.microsoft.com/office/powerpoint/2010/main" val="9260400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7EE860-308C-5061-6FE1-3A36B216D8B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9377297C-A439-03E0-29FB-28A1347028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976EAF64-2338-7AF8-96E5-789F1E22BEC2}"/>
              </a:ext>
            </a:extLst>
          </p:cNvPr>
          <p:cNvSpPr>
            <a:spLocks noGrp="1"/>
          </p:cNvSpPr>
          <p:nvPr>
            <p:ph type="dt" sz="half" idx="10"/>
          </p:nvPr>
        </p:nvSpPr>
        <p:spPr/>
        <p:txBody>
          <a:bodyPr/>
          <a:lstStyle/>
          <a:p>
            <a:fld id="{E46D3606-D300-4A7E-B309-A99EE8626362}" type="datetimeFigureOut">
              <a:rPr lang="fr-FR" smtClean="0"/>
              <a:t>09/09/2024</a:t>
            </a:fld>
            <a:endParaRPr lang="fr-FR"/>
          </a:p>
        </p:txBody>
      </p:sp>
      <p:sp>
        <p:nvSpPr>
          <p:cNvPr id="5" name="Espace réservé du pied de page 4">
            <a:extLst>
              <a:ext uri="{FF2B5EF4-FFF2-40B4-BE49-F238E27FC236}">
                <a16:creationId xmlns:a16="http://schemas.microsoft.com/office/drawing/2014/main" id="{56FDF5C0-0E80-387C-3E87-0D5BB599110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48DD017-292C-5316-6084-120FCEE2A6EA}"/>
              </a:ext>
            </a:extLst>
          </p:cNvPr>
          <p:cNvSpPr>
            <a:spLocks noGrp="1"/>
          </p:cNvSpPr>
          <p:nvPr>
            <p:ph type="sldNum" sz="quarter" idx="12"/>
          </p:nvPr>
        </p:nvSpPr>
        <p:spPr/>
        <p:txBody>
          <a:bodyPr/>
          <a:lstStyle/>
          <a:p>
            <a:fld id="{00AB76BC-BBA7-4740-877C-EC61CD6002FC}" type="slidenum">
              <a:rPr lang="fr-FR" smtClean="0"/>
              <a:t>‹#›</a:t>
            </a:fld>
            <a:endParaRPr lang="fr-FR"/>
          </a:p>
        </p:txBody>
      </p:sp>
    </p:spTree>
    <p:extLst>
      <p:ext uri="{BB962C8B-B14F-4D97-AF65-F5344CB8AC3E}">
        <p14:creationId xmlns:p14="http://schemas.microsoft.com/office/powerpoint/2010/main" val="40838414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F99B87-5D44-5F79-59C4-B7B4228E25FA}"/>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76D64317-EF94-075C-3D62-6B274E208F65}"/>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8516307-20D1-D89E-26E0-01203BBC1477}"/>
              </a:ext>
            </a:extLst>
          </p:cNvPr>
          <p:cNvSpPr>
            <a:spLocks noGrp="1"/>
          </p:cNvSpPr>
          <p:nvPr>
            <p:ph type="dt" sz="half" idx="10"/>
          </p:nvPr>
        </p:nvSpPr>
        <p:spPr/>
        <p:txBody>
          <a:bodyPr/>
          <a:lstStyle/>
          <a:p>
            <a:fld id="{E46D3606-D300-4A7E-B309-A99EE8626362}" type="datetimeFigureOut">
              <a:rPr lang="fr-FR" smtClean="0"/>
              <a:t>09/09/2024</a:t>
            </a:fld>
            <a:endParaRPr lang="fr-FR"/>
          </a:p>
        </p:txBody>
      </p:sp>
      <p:sp>
        <p:nvSpPr>
          <p:cNvPr id="5" name="Espace réservé du pied de page 4">
            <a:extLst>
              <a:ext uri="{FF2B5EF4-FFF2-40B4-BE49-F238E27FC236}">
                <a16:creationId xmlns:a16="http://schemas.microsoft.com/office/drawing/2014/main" id="{BD6FF51F-A305-6AF7-284F-89E24500F8B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40B1228-A7C2-0ACC-D862-9C1F48E3FBAF}"/>
              </a:ext>
            </a:extLst>
          </p:cNvPr>
          <p:cNvSpPr>
            <a:spLocks noGrp="1"/>
          </p:cNvSpPr>
          <p:nvPr>
            <p:ph type="sldNum" sz="quarter" idx="12"/>
          </p:nvPr>
        </p:nvSpPr>
        <p:spPr/>
        <p:txBody>
          <a:bodyPr/>
          <a:lstStyle/>
          <a:p>
            <a:fld id="{00AB76BC-BBA7-4740-877C-EC61CD6002FC}" type="slidenum">
              <a:rPr lang="fr-FR" smtClean="0"/>
              <a:t>‹#›</a:t>
            </a:fld>
            <a:endParaRPr lang="fr-FR"/>
          </a:p>
        </p:txBody>
      </p:sp>
    </p:spTree>
    <p:extLst>
      <p:ext uri="{BB962C8B-B14F-4D97-AF65-F5344CB8AC3E}">
        <p14:creationId xmlns:p14="http://schemas.microsoft.com/office/powerpoint/2010/main" val="817099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128AB849-2FAC-514C-9F7A-084C5FCEFE1D}"/>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4A1F0331-6C50-ED59-EE4A-92A147DB6BB8}"/>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C3244EF-F8C8-AB6A-AF4C-FDCAC45E0C75}"/>
              </a:ext>
            </a:extLst>
          </p:cNvPr>
          <p:cNvSpPr>
            <a:spLocks noGrp="1"/>
          </p:cNvSpPr>
          <p:nvPr>
            <p:ph type="dt" sz="half" idx="10"/>
          </p:nvPr>
        </p:nvSpPr>
        <p:spPr/>
        <p:txBody>
          <a:bodyPr/>
          <a:lstStyle/>
          <a:p>
            <a:fld id="{E46D3606-D300-4A7E-B309-A99EE8626362}" type="datetimeFigureOut">
              <a:rPr lang="fr-FR" smtClean="0"/>
              <a:t>09/09/2024</a:t>
            </a:fld>
            <a:endParaRPr lang="fr-FR"/>
          </a:p>
        </p:txBody>
      </p:sp>
      <p:sp>
        <p:nvSpPr>
          <p:cNvPr id="5" name="Espace réservé du pied de page 4">
            <a:extLst>
              <a:ext uri="{FF2B5EF4-FFF2-40B4-BE49-F238E27FC236}">
                <a16:creationId xmlns:a16="http://schemas.microsoft.com/office/drawing/2014/main" id="{C488B0A8-ABAA-AED8-ABAB-F3EB01EB857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65EBAE9-B123-2B2E-D5C1-33F26C902E76}"/>
              </a:ext>
            </a:extLst>
          </p:cNvPr>
          <p:cNvSpPr>
            <a:spLocks noGrp="1"/>
          </p:cNvSpPr>
          <p:nvPr>
            <p:ph type="sldNum" sz="quarter" idx="12"/>
          </p:nvPr>
        </p:nvSpPr>
        <p:spPr/>
        <p:txBody>
          <a:bodyPr/>
          <a:lstStyle/>
          <a:p>
            <a:fld id="{00AB76BC-BBA7-4740-877C-EC61CD6002FC}" type="slidenum">
              <a:rPr lang="fr-FR" smtClean="0"/>
              <a:t>‹#›</a:t>
            </a:fld>
            <a:endParaRPr lang="fr-FR"/>
          </a:p>
        </p:txBody>
      </p:sp>
    </p:spTree>
    <p:extLst>
      <p:ext uri="{BB962C8B-B14F-4D97-AF65-F5344CB8AC3E}">
        <p14:creationId xmlns:p14="http://schemas.microsoft.com/office/powerpoint/2010/main" val="3938804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FA17535-8677-AF2A-A9E7-E5D60E12123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2812F26-8E67-709C-FC59-F15F755E6630}"/>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06FDB5D-920B-51CC-DF2B-FFD1C5618AC8}"/>
              </a:ext>
            </a:extLst>
          </p:cNvPr>
          <p:cNvSpPr>
            <a:spLocks noGrp="1"/>
          </p:cNvSpPr>
          <p:nvPr>
            <p:ph type="dt" sz="half" idx="10"/>
          </p:nvPr>
        </p:nvSpPr>
        <p:spPr/>
        <p:txBody>
          <a:bodyPr/>
          <a:lstStyle/>
          <a:p>
            <a:fld id="{E46D3606-D300-4A7E-B309-A99EE8626362}" type="datetimeFigureOut">
              <a:rPr lang="fr-FR" smtClean="0"/>
              <a:t>09/09/2024</a:t>
            </a:fld>
            <a:endParaRPr lang="fr-FR"/>
          </a:p>
        </p:txBody>
      </p:sp>
      <p:sp>
        <p:nvSpPr>
          <p:cNvPr id="5" name="Espace réservé du pied de page 4">
            <a:extLst>
              <a:ext uri="{FF2B5EF4-FFF2-40B4-BE49-F238E27FC236}">
                <a16:creationId xmlns:a16="http://schemas.microsoft.com/office/drawing/2014/main" id="{A1A258BE-79E2-71AB-A82F-56F4D5CDB9D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6D6611-51E7-E04E-5E2F-2219202EF34E}"/>
              </a:ext>
            </a:extLst>
          </p:cNvPr>
          <p:cNvSpPr>
            <a:spLocks noGrp="1"/>
          </p:cNvSpPr>
          <p:nvPr>
            <p:ph type="sldNum" sz="quarter" idx="12"/>
          </p:nvPr>
        </p:nvSpPr>
        <p:spPr/>
        <p:txBody>
          <a:bodyPr/>
          <a:lstStyle/>
          <a:p>
            <a:fld id="{00AB76BC-BBA7-4740-877C-EC61CD6002FC}" type="slidenum">
              <a:rPr lang="fr-FR" smtClean="0"/>
              <a:t>‹#›</a:t>
            </a:fld>
            <a:endParaRPr lang="fr-FR"/>
          </a:p>
        </p:txBody>
      </p:sp>
    </p:spTree>
    <p:extLst>
      <p:ext uri="{BB962C8B-B14F-4D97-AF65-F5344CB8AC3E}">
        <p14:creationId xmlns:p14="http://schemas.microsoft.com/office/powerpoint/2010/main" val="3882554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DA7EA1-7CE7-EC49-2586-41D76FC0BB9D}"/>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36109CE-5CD6-C990-6353-5757E1B6F1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4C9AEA84-EF27-D581-F2D5-610E15D78AF8}"/>
              </a:ext>
            </a:extLst>
          </p:cNvPr>
          <p:cNvSpPr>
            <a:spLocks noGrp="1"/>
          </p:cNvSpPr>
          <p:nvPr>
            <p:ph type="dt" sz="half" idx="10"/>
          </p:nvPr>
        </p:nvSpPr>
        <p:spPr/>
        <p:txBody>
          <a:bodyPr/>
          <a:lstStyle/>
          <a:p>
            <a:fld id="{E46D3606-D300-4A7E-B309-A99EE8626362}" type="datetimeFigureOut">
              <a:rPr lang="fr-FR" smtClean="0"/>
              <a:t>09/09/2024</a:t>
            </a:fld>
            <a:endParaRPr lang="fr-FR"/>
          </a:p>
        </p:txBody>
      </p:sp>
      <p:sp>
        <p:nvSpPr>
          <p:cNvPr id="5" name="Espace réservé du pied de page 4">
            <a:extLst>
              <a:ext uri="{FF2B5EF4-FFF2-40B4-BE49-F238E27FC236}">
                <a16:creationId xmlns:a16="http://schemas.microsoft.com/office/drawing/2014/main" id="{646B022E-69D9-3B59-A462-54ABF19F8AA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FAF3380-25BE-0B97-886E-53E188D619A5}"/>
              </a:ext>
            </a:extLst>
          </p:cNvPr>
          <p:cNvSpPr>
            <a:spLocks noGrp="1"/>
          </p:cNvSpPr>
          <p:nvPr>
            <p:ph type="sldNum" sz="quarter" idx="12"/>
          </p:nvPr>
        </p:nvSpPr>
        <p:spPr/>
        <p:txBody>
          <a:bodyPr/>
          <a:lstStyle/>
          <a:p>
            <a:fld id="{00AB76BC-BBA7-4740-877C-EC61CD6002FC}" type="slidenum">
              <a:rPr lang="fr-FR" smtClean="0"/>
              <a:t>‹#›</a:t>
            </a:fld>
            <a:endParaRPr lang="fr-FR"/>
          </a:p>
        </p:txBody>
      </p:sp>
    </p:spTree>
    <p:extLst>
      <p:ext uri="{BB962C8B-B14F-4D97-AF65-F5344CB8AC3E}">
        <p14:creationId xmlns:p14="http://schemas.microsoft.com/office/powerpoint/2010/main" val="261300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A6522E-0B0D-D2BF-7CA1-6005DC45011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5BFAB261-5FC3-43B5-18B6-AECF34680AA2}"/>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C25FD105-8925-EB30-4323-D5A1F9913D50}"/>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D193D52E-35F2-AFEC-B403-6EDF8BF6AA59}"/>
              </a:ext>
            </a:extLst>
          </p:cNvPr>
          <p:cNvSpPr>
            <a:spLocks noGrp="1"/>
          </p:cNvSpPr>
          <p:nvPr>
            <p:ph type="dt" sz="half" idx="10"/>
          </p:nvPr>
        </p:nvSpPr>
        <p:spPr/>
        <p:txBody>
          <a:bodyPr/>
          <a:lstStyle/>
          <a:p>
            <a:fld id="{E46D3606-D300-4A7E-B309-A99EE8626362}" type="datetimeFigureOut">
              <a:rPr lang="fr-FR" smtClean="0"/>
              <a:t>09/09/2024</a:t>
            </a:fld>
            <a:endParaRPr lang="fr-FR"/>
          </a:p>
        </p:txBody>
      </p:sp>
      <p:sp>
        <p:nvSpPr>
          <p:cNvPr id="6" name="Espace réservé du pied de page 5">
            <a:extLst>
              <a:ext uri="{FF2B5EF4-FFF2-40B4-BE49-F238E27FC236}">
                <a16:creationId xmlns:a16="http://schemas.microsoft.com/office/drawing/2014/main" id="{A7A4F0FE-1C85-31A6-6C7C-EEF92E1F558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6B17B92-3165-F12B-2A34-1B3F7E6C9D88}"/>
              </a:ext>
            </a:extLst>
          </p:cNvPr>
          <p:cNvSpPr>
            <a:spLocks noGrp="1"/>
          </p:cNvSpPr>
          <p:nvPr>
            <p:ph type="sldNum" sz="quarter" idx="12"/>
          </p:nvPr>
        </p:nvSpPr>
        <p:spPr/>
        <p:txBody>
          <a:bodyPr/>
          <a:lstStyle/>
          <a:p>
            <a:fld id="{00AB76BC-BBA7-4740-877C-EC61CD6002FC}" type="slidenum">
              <a:rPr lang="fr-FR" smtClean="0"/>
              <a:t>‹#›</a:t>
            </a:fld>
            <a:endParaRPr lang="fr-FR"/>
          </a:p>
        </p:txBody>
      </p:sp>
    </p:spTree>
    <p:extLst>
      <p:ext uri="{BB962C8B-B14F-4D97-AF65-F5344CB8AC3E}">
        <p14:creationId xmlns:p14="http://schemas.microsoft.com/office/powerpoint/2010/main" val="3316887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AA23855-A884-B595-1F02-9ED950452E1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14900FF9-822A-2B09-FC43-8268ADE698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0FE604B7-37D8-AEE5-73BE-FD750E608205}"/>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B761BFFF-6646-7F55-8779-4E4039EFDA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D0FA23B2-606B-5397-BEDD-B9182A3BAAB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93146311-A547-BCDD-5639-42679EDE1088}"/>
              </a:ext>
            </a:extLst>
          </p:cNvPr>
          <p:cNvSpPr>
            <a:spLocks noGrp="1"/>
          </p:cNvSpPr>
          <p:nvPr>
            <p:ph type="dt" sz="half" idx="10"/>
          </p:nvPr>
        </p:nvSpPr>
        <p:spPr/>
        <p:txBody>
          <a:bodyPr/>
          <a:lstStyle/>
          <a:p>
            <a:fld id="{E46D3606-D300-4A7E-B309-A99EE8626362}" type="datetimeFigureOut">
              <a:rPr lang="fr-FR" smtClean="0"/>
              <a:t>09/09/2024</a:t>
            </a:fld>
            <a:endParaRPr lang="fr-FR"/>
          </a:p>
        </p:txBody>
      </p:sp>
      <p:sp>
        <p:nvSpPr>
          <p:cNvPr id="8" name="Espace réservé du pied de page 7">
            <a:extLst>
              <a:ext uri="{FF2B5EF4-FFF2-40B4-BE49-F238E27FC236}">
                <a16:creationId xmlns:a16="http://schemas.microsoft.com/office/drawing/2014/main" id="{0CD84350-E738-DFAD-60BB-0C3E07B6BFEF}"/>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3C288B63-7B97-D103-CE0F-1558C7C56127}"/>
              </a:ext>
            </a:extLst>
          </p:cNvPr>
          <p:cNvSpPr>
            <a:spLocks noGrp="1"/>
          </p:cNvSpPr>
          <p:nvPr>
            <p:ph type="sldNum" sz="quarter" idx="12"/>
          </p:nvPr>
        </p:nvSpPr>
        <p:spPr/>
        <p:txBody>
          <a:bodyPr/>
          <a:lstStyle/>
          <a:p>
            <a:fld id="{00AB76BC-BBA7-4740-877C-EC61CD6002FC}" type="slidenum">
              <a:rPr lang="fr-FR" smtClean="0"/>
              <a:t>‹#›</a:t>
            </a:fld>
            <a:endParaRPr lang="fr-FR"/>
          </a:p>
        </p:txBody>
      </p:sp>
    </p:spTree>
    <p:extLst>
      <p:ext uri="{BB962C8B-B14F-4D97-AF65-F5344CB8AC3E}">
        <p14:creationId xmlns:p14="http://schemas.microsoft.com/office/powerpoint/2010/main" val="3007080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400A36-10E4-33FD-D98F-5D193B6A24DB}"/>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1C008F2-14B3-19EF-DFEB-E43F62DB3512}"/>
              </a:ext>
            </a:extLst>
          </p:cNvPr>
          <p:cNvSpPr>
            <a:spLocks noGrp="1"/>
          </p:cNvSpPr>
          <p:nvPr>
            <p:ph type="dt" sz="half" idx="10"/>
          </p:nvPr>
        </p:nvSpPr>
        <p:spPr/>
        <p:txBody>
          <a:bodyPr/>
          <a:lstStyle/>
          <a:p>
            <a:fld id="{E46D3606-D300-4A7E-B309-A99EE8626362}" type="datetimeFigureOut">
              <a:rPr lang="fr-FR" smtClean="0"/>
              <a:t>09/09/2024</a:t>
            </a:fld>
            <a:endParaRPr lang="fr-FR"/>
          </a:p>
        </p:txBody>
      </p:sp>
      <p:sp>
        <p:nvSpPr>
          <p:cNvPr id="4" name="Espace réservé du pied de page 3">
            <a:extLst>
              <a:ext uri="{FF2B5EF4-FFF2-40B4-BE49-F238E27FC236}">
                <a16:creationId xmlns:a16="http://schemas.microsoft.com/office/drawing/2014/main" id="{82D0C0CA-475F-72AD-77D7-A8675721CA2B}"/>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75B8A963-BB63-5EA0-29A7-E928CF6C8C3D}"/>
              </a:ext>
            </a:extLst>
          </p:cNvPr>
          <p:cNvSpPr>
            <a:spLocks noGrp="1"/>
          </p:cNvSpPr>
          <p:nvPr>
            <p:ph type="sldNum" sz="quarter" idx="12"/>
          </p:nvPr>
        </p:nvSpPr>
        <p:spPr/>
        <p:txBody>
          <a:bodyPr/>
          <a:lstStyle/>
          <a:p>
            <a:fld id="{00AB76BC-BBA7-4740-877C-EC61CD6002FC}" type="slidenum">
              <a:rPr lang="fr-FR" smtClean="0"/>
              <a:t>‹#›</a:t>
            </a:fld>
            <a:endParaRPr lang="fr-FR"/>
          </a:p>
        </p:txBody>
      </p:sp>
    </p:spTree>
    <p:extLst>
      <p:ext uri="{BB962C8B-B14F-4D97-AF65-F5344CB8AC3E}">
        <p14:creationId xmlns:p14="http://schemas.microsoft.com/office/powerpoint/2010/main" val="1923340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989EE070-B9A6-AE5A-D656-37053DA1DE13}"/>
              </a:ext>
            </a:extLst>
          </p:cNvPr>
          <p:cNvSpPr>
            <a:spLocks noGrp="1"/>
          </p:cNvSpPr>
          <p:nvPr>
            <p:ph type="dt" sz="half" idx="10"/>
          </p:nvPr>
        </p:nvSpPr>
        <p:spPr/>
        <p:txBody>
          <a:bodyPr/>
          <a:lstStyle/>
          <a:p>
            <a:fld id="{E46D3606-D300-4A7E-B309-A99EE8626362}" type="datetimeFigureOut">
              <a:rPr lang="fr-FR" smtClean="0"/>
              <a:t>09/09/2024</a:t>
            </a:fld>
            <a:endParaRPr lang="fr-FR"/>
          </a:p>
        </p:txBody>
      </p:sp>
      <p:sp>
        <p:nvSpPr>
          <p:cNvPr id="3" name="Espace réservé du pied de page 2">
            <a:extLst>
              <a:ext uri="{FF2B5EF4-FFF2-40B4-BE49-F238E27FC236}">
                <a16:creationId xmlns:a16="http://schemas.microsoft.com/office/drawing/2014/main" id="{F226C6D0-BC8B-3F97-6B62-3B32F7BF7A03}"/>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6F566748-14B9-E15E-9BC0-23105FC8E1C9}"/>
              </a:ext>
            </a:extLst>
          </p:cNvPr>
          <p:cNvSpPr>
            <a:spLocks noGrp="1"/>
          </p:cNvSpPr>
          <p:nvPr>
            <p:ph type="sldNum" sz="quarter" idx="12"/>
          </p:nvPr>
        </p:nvSpPr>
        <p:spPr/>
        <p:txBody>
          <a:bodyPr/>
          <a:lstStyle/>
          <a:p>
            <a:fld id="{00AB76BC-BBA7-4740-877C-EC61CD6002FC}" type="slidenum">
              <a:rPr lang="fr-FR" smtClean="0"/>
              <a:t>‹#›</a:t>
            </a:fld>
            <a:endParaRPr lang="fr-FR"/>
          </a:p>
        </p:txBody>
      </p:sp>
    </p:spTree>
    <p:extLst>
      <p:ext uri="{BB962C8B-B14F-4D97-AF65-F5344CB8AC3E}">
        <p14:creationId xmlns:p14="http://schemas.microsoft.com/office/powerpoint/2010/main" val="228270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F365B7-C5DD-72DB-AFCA-206E92B484B8}"/>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9258BDC0-094F-32DD-3EC9-D367BC6E83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F1740E13-0407-2E12-8BBA-1808CF0271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633896F-5C4D-653E-5D6B-A42CF3FCCA8B}"/>
              </a:ext>
            </a:extLst>
          </p:cNvPr>
          <p:cNvSpPr>
            <a:spLocks noGrp="1"/>
          </p:cNvSpPr>
          <p:nvPr>
            <p:ph type="dt" sz="half" idx="10"/>
          </p:nvPr>
        </p:nvSpPr>
        <p:spPr/>
        <p:txBody>
          <a:bodyPr/>
          <a:lstStyle/>
          <a:p>
            <a:fld id="{E46D3606-D300-4A7E-B309-A99EE8626362}" type="datetimeFigureOut">
              <a:rPr lang="fr-FR" smtClean="0"/>
              <a:t>09/09/2024</a:t>
            </a:fld>
            <a:endParaRPr lang="fr-FR"/>
          </a:p>
        </p:txBody>
      </p:sp>
      <p:sp>
        <p:nvSpPr>
          <p:cNvPr id="6" name="Espace réservé du pied de page 5">
            <a:extLst>
              <a:ext uri="{FF2B5EF4-FFF2-40B4-BE49-F238E27FC236}">
                <a16:creationId xmlns:a16="http://schemas.microsoft.com/office/drawing/2014/main" id="{C48F5E6E-03D6-9C70-255E-840969A6959A}"/>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0F16E81-819E-B826-91DE-BBF26D249DD2}"/>
              </a:ext>
            </a:extLst>
          </p:cNvPr>
          <p:cNvSpPr>
            <a:spLocks noGrp="1"/>
          </p:cNvSpPr>
          <p:nvPr>
            <p:ph type="sldNum" sz="quarter" idx="12"/>
          </p:nvPr>
        </p:nvSpPr>
        <p:spPr/>
        <p:txBody>
          <a:bodyPr/>
          <a:lstStyle/>
          <a:p>
            <a:fld id="{00AB76BC-BBA7-4740-877C-EC61CD6002FC}" type="slidenum">
              <a:rPr lang="fr-FR" smtClean="0"/>
              <a:t>‹#›</a:t>
            </a:fld>
            <a:endParaRPr lang="fr-FR"/>
          </a:p>
        </p:txBody>
      </p:sp>
    </p:spTree>
    <p:extLst>
      <p:ext uri="{BB962C8B-B14F-4D97-AF65-F5344CB8AC3E}">
        <p14:creationId xmlns:p14="http://schemas.microsoft.com/office/powerpoint/2010/main" val="3899807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FE00EAD-77FD-1CC6-6B13-47E7059856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98A68A73-377A-21AB-3B14-8B42BDBDC5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BACCF3C8-8284-322E-2E7E-7C1F9FAA8A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655D96E4-1DC2-918D-DAFA-83B6F2326876}"/>
              </a:ext>
            </a:extLst>
          </p:cNvPr>
          <p:cNvSpPr>
            <a:spLocks noGrp="1"/>
          </p:cNvSpPr>
          <p:nvPr>
            <p:ph type="dt" sz="half" idx="10"/>
          </p:nvPr>
        </p:nvSpPr>
        <p:spPr/>
        <p:txBody>
          <a:bodyPr/>
          <a:lstStyle/>
          <a:p>
            <a:fld id="{E46D3606-D300-4A7E-B309-A99EE8626362}" type="datetimeFigureOut">
              <a:rPr lang="fr-FR" smtClean="0"/>
              <a:t>09/09/2024</a:t>
            </a:fld>
            <a:endParaRPr lang="fr-FR"/>
          </a:p>
        </p:txBody>
      </p:sp>
      <p:sp>
        <p:nvSpPr>
          <p:cNvPr id="6" name="Espace réservé du pied de page 5">
            <a:extLst>
              <a:ext uri="{FF2B5EF4-FFF2-40B4-BE49-F238E27FC236}">
                <a16:creationId xmlns:a16="http://schemas.microsoft.com/office/drawing/2014/main" id="{959EB411-41A7-828C-465C-7C803866AD3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1FD39B9-1274-D228-9FAA-A902126B3B35}"/>
              </a:ext>
            </a:extLst>
          </p:cNvPr>
          <p:cNvSpPr>
            <a:spLocks noGrp="1"/>
          </p:cNvSpPr>
          <p:nvPr>
            <p:ph type="sldNum" sz="quarter" idx="12"/>
          </p:nvPr>
        </p:nvSpPr>
        <p:spPr/>
        <p:txBody>
          <a:bodyPr/>
          <a:lstStyle/>
          <a:p>
            <a:fld id="{00AB76BC-BBA7-4740-877C-EC61CD6002FC}" type="slidenum">
              <a:rPr lang="fr-FR" smtClean="0"/>
              <a:t>‹#›</a:t>
            </a:fld>
            <a:endParaRPr lang="fr-FR"/>
          </a:p>
        </p:txBody>
      </p:sp>
    </p:spTree>
    <p:extLst>
      <p:ext uri="{BB962C8B-B14F-4D97-AF65-F5344CB8AC3E}">
        <p14:creationId xmlns:p14="http://schemas.microsoft.com/office/powerpoint/2010/main" val="2024405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7A449A93-AF4B-C1A4-2AAD-A594435B9C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602806E8-F688-1A13-AFF9-4AEAC72C8C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C712B07-7124-C8F9-6C6E-931BFBDFAD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6D3606-D300-4A7E-B309-A99EE8626362}" type="datetimeFigureOut">
              <a:rPr lang="fr-FR" smtClean="0"/>
              <a:t>09/09/2024</a:t>
            </a:fld>
            <a:endParaRPr lang="fr-FR"/>
          </a:p>
        </p:txBody>
      </p:sp>
      <p:sp>
        <p:nvSpPr>
          <p:cNvPr id="5" name="Espace réservé du pied de page 4">
            <a:extLst>
              <a:ext uri="{FF2B5EF4-FFF2-40B4-BE49-F238E27FC236}">
                <a16:creationId xmlns:a16="http://schemas.microsoft.com/office/drawing/2014/main" id="{CC4EA670-0D45-55C3-80C5-35FB5573CD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74637C8E-290A-8680-F4E5-5FFC3DE965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AB76BC-BBA7-4740-877C-EC61CD6002FC}" type="slidenum">
              <a:rPr lang="fr-FR" smtClean="0"/>
              <a:t>‹#›</a:t>
            </a:fld>
            <a:endParaRPr lang="fr-FR"/>
          </a:p>
        </p:txBody>
      </p:sp>
    </p:spTree>
    <p:extLst>
      <p:ext uri="{BB962C8B-B14F-4D97-AF65-F5344CB8AC3E}">
        <p14:creationId xmlns:p14="http://schemas.microsoft.com/office/powerpoint/2010/main" val="7347438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Arbre dans une montagne">
            <a:extLst>
              <a:ext uri="{FF2B5EF4-FFF2-40B4-BE49-F238E27FC236}">
                <a16:creationId xmlns:a16="http://schemas.microsoft.com/office/drawing/2014/main" id="{0C91E97D-2D11-7205-0367-23778DD1956B}"/>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bright="3000" contrast="-14000"/>
                    </a14:imgEffect>
                  </a14:imgLayer>
                </a14:imgProps>
              </a:ext>
              <a:ext uri="{28A0092B-C50C-407E-A947-70E740481C1C}">
                <a14:useLocalDpi xmlns:a14="http://schemas.microsoft.com/office/drawing/2010/main" val="0"/>
              </a:ext>
            </a:extLst>
          </a:blip>
          <a:srcRect t="14148" b="18183"/>
          <a:stretch/>
        </p:blipFill>
        <p:spPr>
          <a:xfrm>
            <a:off x="26903" y="294910"/>
            <a:ext cx="12113691" cy="5451161"/>
          </a:xfrm>
          <a:prstGeom prst="rect">
            <a:avLst/>
          </a:prstGeom>
          <a:effectLst>
            <a:outerShdw blurRad="596900" dist="330200" dir="8820000" sx="87000" sy="87000" algn="ctr" rotWithShape="0">
              <a:srgbClr val="000000">
                <a:alpha val="29000"/>
              </a:srgbClr>
            </a:outerShdw>
          </a:effectLst>
        </p:spPr>
      </p:pic>
      <p:sp>
        <p:nvSpPr>
          <p:cNvPr id="2" name="Titre 1">
            <a:extLst>
              <a:ext uri="{FF2B5EF4-FFF2-40B4-BE49-F238E27FC236}">
                <a16:creationId xmlns:a16="http://schemas.microsoft.com/office/drawing/2014/main" id="{4B39C2E2-D942-35BB-0225-793DE97CD91F}"/>
              </a:ext>
            </a:extLst>
          </p:cNvPr>
          <p:cNvSpPr>
            <a:spLocks noGrp="1"/>
          </p:cNvSpPr>
          <p:nvPr>
            <p:ph type="title"/>
          </p:nvPr>
        </p:nvSpPr>
        <p:spPr>
          <a:xfrm>
            <a:off x="589556" y="5746071"/>
            <a:ext cx="11175096" cy="852260"/>
          </a:xfrm>
        </p:spPr>
        <p:txBody>
          <a:bodyPr vert="horz" lIns="91440" tIns="45720" rIns="91440" bIns="45720" rtlCol="0" anchor="ctr">
            <a:normAutofit/>
          </a:bodyPr>
          <a:lstStyle/>
          <a:p>
            <a:r>
              <a:rPr lang="en-US" sz="3600" b="1" spc="240" dirty="0">
                <a:solidFill>
                  <a:srgbClr val="002060"/>
                </a:solidFill>
              </a:rPr>
              <a:t>TARA GROUPE 2024</a:t>
            </a:r>
          </a:p>
        </p:txBody>
      </p:sp>
      <p:pic>
        <p:nvPicPr>
          <p:cNvPr id="7" name="Image 6" descr="Une image contenant texte, Police, capture d’écran, Graphique&#10;&#10;Description générée automatiquement">
            <a:extLst>
              <a:ext uri="{FF2B5EF4-FFF2-40B4-BE49-F238E27FC236}">
                <a16:creationId xmlns:a16="http://schemas.microsoft.com/office/drawing/2014/main" id="{4AD75835-1597-9039-2EF5-609E6F24CE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1784" y="3274977"/>
            <a:ext cx="1626968" cy="1775103"/>
          </a:xfrm>
          <a:prstGeom prst="rect">
            <a:avLst/>
          </a:prstGeom>
        </p:spPr>
      </p:pic>
      <p:grpSp>
        <p:nvGrpSpPr>
          <p:cNvPr id="27" name="Groupe 26">
            <a:extLst>
              <a:ext uri="{FF2B5EF4-FFF2-40B4-BE49-F238E27FC236}">
                <a16:creationId xmlns:a16="http://schemas.microsoft.com/office/drawing/2014/main" id="{0BCE95C7-4D4D-45D7-5AD0-96DE289C561E}"/>
              </a:ext>
            </a:extLst>
          </p:cNvPr>
          <p:cNvGrpSpPr/>
          <p:nvPr/>
        </p:nvGrpSpPr>
        <p:grpSpPr>
          <a:xfrm>
            <a:off x="9269720" y="3188644"/>
            <a:ext cx="2494932" cy="1861436"/>
            <a:chOff x="136275" y="3143250"/>
            <a:chExt cx="2494932" cy="1861436"/>
          </a:xfrm>
        </p:grpSpPr>
        <p:pic>
          <p:nvPicPr>
            <p:cNvPr id="4" name="Image 3">
              <a:extLst>
                <a:ext uri="{FF2B5EF4-FFF2-40B4-BE49-F238E27FC236}">
                  <a16:creationId xmlns:a16="http://schemas.microsoft.com/office/drawing/2014/main" id="{CA7D287D-4C60-14B2-D406-02333260B0F7}"/>
                </a:ext>
              </a:extLst>
            </p:cNvPr>
            <p:cNvPicPr>
              <a:picLocks noChangeAspect="1"/>
            </p:cNvPicPr>
            <p:nvPr/>
          </p:nvPicPr>
          <p:blipFill>
            <a:blip r:embed="rId5">
              <a:extLst>
                <a:ext uri="{28A0092B-C50C-407E-A947-70E740481C1C}">
                  <a14:useLocalDpi xmlns:a14="http://schemas.microsoft.com/office/drawing/2010/main" val="0"/>
                </a:ext>
              </a:extLst>
            </a:blip>
            <a:srcRect l="20006" t="46537" r="11407"/>
            <a:stretch/>
          </p:blipFill>
          <p:spPr>
            <a:xfrm>
              <a:off x="136275" y="3229584"/>
              <a:ext cx="2494932" cy="1775102"/>
            </a:xfrm>
            <a:prstGeom prst="rect">
              <a:avLst/>
            </a:prstGeom>
          </p:spPr>
        </p:pic>
        <p:cxnSp>
          <p:nvCxnSpPr>
            <p:cNvPr id="11" name="Connecteur droit 10">
              <a:extLst>
                <a:ext uri="{FF2B5EF4-FFF2-40B4-BE49-F238E27FC236}">
                  <a16:creationId xmlns:a16="http://schemas.microsoft.com/office/drawing/2014/main" id="{71EEFEB5-C824-1B63-FF20-BA53C616ED43}"/>
                </a:ext>
              </a:extLst>
            </p:cNvPr>
            <p:cNvCxnSpPr>
              <a:cxnSpLocks/>
            </p:cNvCxnSpPr>
            <p:nvPr/>
          </p:nvCxnSpPr>
          <p:spPr>
            <a:xfrm>
              <a:off x="335666" y="4928414"/>
              <a:ext cx="2037710" cy="0"/>
            </a:xfrm>
            <a:prstGeom prst="line">
              <a:avLst/>
            </a:prstGeom>
            <a:ln w="635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D4A81328-FF60-E468-F2B7-34A2E63CDC5B}"/>
                </a:ext>
              </a:extLst>
            </p:cNvPr>
            <p:cNvCxnSpPr>
              <a:cxnSpLocks/>
            </p:cNvCxnSpPr>
            <p:nvPr/>
          </p:nvCxnSpPr>
          <p:spPr>
            <a:xfrm>
              <a:off x="1352805" y="3186113"/>
              <a:ext cx="995108" cy="1712118"/>
            </a:xfrm>
            <a:prstGeom prst="line">
              <a:avLst/>
            </a:prstGeom>
            <a:ln w="635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12393A66-712A-A517-9ECB-8CB65FB16DF2}"/>
                </a:ext>
              </a:extLst>
            </p:cNvPr>
            <p:cNvCxnSpPr>
              <a:cxnSpLocks/>
            </p:cNvCxnSpPr>
            <p:nvPr/>
          </p:nvCxnSpPr>
          <p:spPr>
            <a:xfrm flipH="1">
              <a:off x="335666" y="3143250"/>
              <a:ext cx="1017139" cy="1773259"/>
            </a:xfrm>
            <a:prstGeom prst="line">
              <a:avLst/>
            </a:prstGeom>
            <a:ln w="635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30305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736599" y="710750"/>
            <a:ext cx="1759001" cy="1759001"/>
          </a:xfrm>
          <a:prstGeom prst="rect">
            <a:avLst/>
          </a:prstGeom>
        </p:spPr>
      </p:pic>
      <p:sp>
        <p:nvSpPr>
          <p:cNvPr id="5" name="Rectangle 4"/>
          <p:cNvSpPr/>
          <p:nvPr/>
        </p:nvSpPr>
        <p:spPr>
          <a:xfrm>
            <a:off x="3038763" y="692722"/>
            <a:ext cx="8312728" cy="1831271"/>
          </a:xfrm>
          <a:prstGeom prst="rect">
            <a:avLst/>
          </a:prstGeom>
        </p:spPr>
        <p:txBody>
          <a:bodyPr wrap="square">
            <a:spAutoFit/>
          </a:bodyPr>
          <a:lstStyle/>
          <a:p>
            <a:pPr>
              <a:spcAft>
                <a:spcPts val="600"/>
              </a:spcAft>
            </a:pPr>
            <a:r>
              <a:rPr lang="en-US" b="1" dirty="0">
                <a:latin typeface="Calibri" panose="020F0502020204030204" pitchFamily="34" charset="0"/>
                <a:ea typeface="Calibri" panose="020F0502020204030204" pitchFamily="34" charset="0"/>
                <a:cs typeface="Times New Roman" panose="02020603050405020304" pitchFamily="18" charset="0"/>
              </a:rPr>
              <a:t>Vincent Dinet </a:t>
            </a:r>
            <a:r>
              <a:rPr lang="en-US" dirty="0">
                <a:latin typeface="Calibri" panose="020F0502020204030204" pitchFamily="34" charset="0"/>
                <a:ea typeface="Calibri" panose="020F0502020204030204" pitchFamily="34" charset="0"/>
                <a:cs typeface="Times New Roman" panose="02020603050405020304" pitchFamily="18" charset="0"/>
              </a:rPr>
              <a:t>is an accomplished executive specializing in administrative, financial, and HR management, with extensive experience in leading large teams and managing significant budgets. He holds a degree from the </a:t>
            </a:r>
            <a:r>
              <a:rPr lang="en-US" dirty="0" err="1">
                <a:latin typeface="Calibri" panose="020F0502020204030204" pitchFamily="34" charset="0"/>
                <a:ea typeface="Calibri" panose="020F0502020204030204" pitchFamily="34" charset="0"/>
                <a:cs typeface="Times New Roman" panose="02020603050405020304" pitchFamily="18" charset="0"/>
              </a:rPr>
              <a:t>École</a:t>
            </a:r>
            <a:r>
              <a:rPr lang="en-US" dirty="0">
                <a:latin typeface="Calibri" panose="020F0502020204030204" pitchFamily="34" charset="0"/>
                <a:ea typeface="Calibri" panose="020F0502020204030204" pitchFamily="34" charset="0"/>
                <a:cs typeface="Times New Roman" panose="02020603050405020304" pitchFamily="18" charset="0"/>
              </a:rPr>
              <a:t> </a:t>
            </a:r>
            <a:r>
              <a:rPr lang="en-US" dirty="0" err="1">
                <a:latin typeface="Calibri" panose="020F0502020204030204" pitchFamily="34" charset="0"/>
                <a:ea typeface="Calibri" panose="020F0502020204030204" pitchFamily="34" charset="0"/>
                <a:cs typeface="Times New Roman" panose="02020603050405020304" pitchFamily="18" charset="0"/>
              </a:rPr>
              <a:t>Supérieure</a:t>
            </a:r>
            <a:r>
              <a:rPr lang="en-US" dirty="0">
                <a:latin typeface="Calibri" panose="020F0502020204030204" pitchFamily="34" charset="0"/>
                <a:ea typeface="Calibri" panose="020F0502020204030204" pitchFamily="34" charset="0"/>
                <a:cs typeface="Times New Roman" panose="02020603050405020304" pitchFamily="18" charset="0"/>
              </a:rPr>
              <a:t> de Commerce de </a:t>
            </a:r>
            <a:r>
              <a:rPr lang="en-US" dirty="0" err="1">
                <a:latin typeface="Calibri" panose="020F0502020204030204" pitchFamily="34" charset="0"/>
                <a:ea typeface="Calibri" panose="020F0502020204030204" pitchFamily="34" charset="0"/>
                <a:cs typeface="Times New Roman" panose="02020603050405020304" pitchFamily="18" charset="0"/>
              </a:rPr>
              <a:t>Compiègne</a:t>
            </a:r>
            <a:r>
              <a:rPr lang="en-US" dirty="0">
                <a:latin typeface="Calibri" panose="020F0502020204030204" pitchFamily="34" charset="0"/>
                <a:ea typeface="Calibri" panose="020F0502020204030204" pitchFamily="34" charset="0"/>
                <a:cs typeface="Times New Roman" panose="02020603050405020304" pitchFamily="18" charset="0"/>
              </a:rPr>
              <a:t> and is proficient in various management tools and financial software.</a:t>
            </a:r>
          </a:p>
          <a:p>
            <a:pPr>
              <a:spcAft>
                <a:spcPts val="600"/>
              </a:spcAft>
            </a:pPr>
            <a:r>
              <a:rPr lang="fr-FR" dirty="0">
                <a:latin typeface="Calibri" panose="020F0502020204030204" pitchFamily="34" charset="0"/>
                <a:ea typeface="Calibri" panose="020F0502020204030204" pitchFamily="34" charset="0"/>
                <a:cs typeface="Times New Roman" panose="02020603050405020304" pitchFamily="18" charset="0"/>
              </a:rPr>
              <a:t>He </a:t>
            </a:r>
            <a:r>
              <a:rPr lang="fr-FR" dirty="0" err="1">
                <a:latin typeface="Calibri" panose="020F0502020204030204" pitchFamily="34" charset="0"/>
                <a:ea typeface="Calibri" panose="020F0502020204030204" pitchFamily="34" charset="0"/>
                <a:cs typeface="Times New Roman" panose="02020603050405020304" pitchFamily="18" charset="0"/>
              </a:rPr>
              <a:t>is</a:t>
            </a:r>
            <a:r>
              <a:rPr lang="fr-FR" dirty="0">
                <a:latin typeface="Calibri" panose="020F0502020204030204" pitchFamily="34" charset="0"/>
                <a:ea typeface="Calibri" panose="020F0502020204030204" pitchFamily="34" charset="0"/>
                <a:cs typeface="Times New Roman" panose="02020603050405020304" pitchFamily="18" charset="0"/>
              </a:rPr>
              <a:t> </a:t>
            </a:r>
            <a:r>
              <a:rPr lang="fr-FR" dirty="0" err="1">
                <a:latin typeface="Calibri" panose="020F0502020204030204" pitchFamily="34" charset="0"/>
                <a:ea typeface="Calibri" panose="020F0502020204030204" pitchFamily="34" charset="0"/>
                <a:cs typeface="Times New Roman" panose="02020603050405020304" pitchFamily="18" charset="0"/>
              </a:rPr>
              <a:t>married</a:t>
            </a:r>
            <a:r>
              <a:rPr lang="fr-FR" dirty="0">
                <a:latin typeface="Calibri" panose="020F0502020204030204" pitchFamily="34" charset="0"/>
                <a:ea typeface="Calibri" panose="020F0502020204030204" pitchFamily="34" charset="0"/>
                <a:cs typeface="Times New Roman" panose="02020603050405020304" pitchFamily="18" charset="0"/>
              </a:rPr>
              <a:t> </a:t>
            </a:r>
            <a:r>
              <a:rPr lang="fr-FR" dirty="0" err="1">
                <a:latin typeface="Calibri" panose="020F0502020204030204" pitchFamily="34" charset="0"/>
                <a:ea typeface="Calibri" panose="020F0502020204030204" pitchFamily="34" charset="0"/>
                <a:cs typeface="Times New Roman" panose="02020603050405020304" pitchFamily="18" charset="0"/>
              </a:rPr>
              <a:t>with</a:t>
            </a:r>
            <a:r>
              <a:rPr lang="fr-FR" dirty="0">
                <a:latin typeface="Calibri" panose="020F0502020204030204" pitchFamily="34" charset="0"/>
                <a:ea typeface="Calibri" panose="020F0502020204030204" pitchFamily="34" charset="0"/>
                <a:cs typeface="Times New Roman" panose="02020603050405020304" pitchFamily="18" charset="0"/>
              </a:rPr>
              <a:t> </a:t>
            </a:r>
            <a:r>
              <a:rPr lang="fr-FR" dirty="0" err="1">
                <a:latin typeface="Calibri" panose="020F0502020204030204" pitchFamily="34" charset="0"/>
                <a:ea typeface="Calibri" panose="020F0502020204030204" pitchFamily="34" charset="0"/>
                <a:cs typeface="Times New Roman" panose="02020603050405020304" pitchFamily="18" charset="0"/>
              </a:rPr>
              <a:t>two</a:t>
            </a:r>
            <a:r>
              <a:rPr lang="fr-FR" dirty="0">
                <a:latin typeface="Calibri" panose="020F0502020204030204" pitchFamily="34" charset="0"/>
                <a:ea typeface="Calibri" panose="020F0502020204030204" pitchFamily="34" charset="0"/>
                <a:cs typeface="Times New Roman" panose="02020603050405020304" pitchFamily="18" charset="0"/>
              </a:rPr>
              <a:t> </a:t>
            </a:r>
            <a:r>
              <a:rPr lang="fr-FR" dirty="0" err="1">
                <a:latin typeface="Calibri" panose="020F0502020204030204" pitchFamily="34" charset="0"/>
                <a:ea typeface="Calibri" panose="020F0502020204030204" pitchFamily="34" charset="0"/>
                <a:cs typeface="Times New Roman" panose="02020603050405020304" pitchFamily="18" charset="0"/>
              </a:rPr>
              <a:t>children</a:t>
            </a:r>
            <a:r>
              <a:rPr lang="fr-FR" dirty="0">
                <a:latin typeface="Calibri" panose="020F0502020204030204" pitchFamily="34" charset="0"/>
                <a:ea typeface="Calibri" panose="020F0502020204030204" pitchFamily="34" charset="0"/>
                <a:cs typeface="Times New Roman" panose="02020603050405020304" pitchFamily="18" charset="0"/>
              </a:rPr>
              <a:t> and </a:t>
            </a:r>
            <a:r>
              <a:rPr lang="fr-FR" dirty="0" err="1">
                <a:latin typeface="Calibri" panose="020F0502020204030204" pitchFamily="34" charset="0"/>
                <a:ea typeface="Calibri" panose="020F0502020204030204" pitchFamily="34" charset="0"/>
                <a:cs typeface="Times New Roman" panose="02020603050405020304" pitchFamily="18" charset="0"/>
              </a:rPr>
              <a:t>enjoys</a:t>
            </a:r>
            <a:r>
              <a:rPr lang="fr-FR" dirty="0">
                <a:latin typeface="Calibri" panose="020F0502020204030204" pitchFamily="34" charset="0"/>
                <a:ea typeface="Calibri" panose="020F0502020204030204" pitchFamily="34" charset="0"/>
                <a:cs typeface="Times New Roman" panose="02020603050405020304" pitchFamily="18" charset="0"/>
              </a:rPr>
              <a:t> running, </a:t>
            </a:r>
            <a:r>
              <a:rPr lang="fr-FR" dirty="0" err="1">
                <a:latin typeface="Calibri" panose="020F0502020204030204" pitchFamily="34" charset="0"/>
                <a:ea typeface="Calibri" panose="020F0502020204030204" pitchFamily="34" charset="0"/>
                <a:cs typeface="Times New Roman" panose="02020603050405020304" pitchFamily="18" charset="0"/>
              </a:rPr>
              <a:t>gardening</a:t>
            </a:r>
            <a:r>
              <a:rPr lang="fr-FR" dirty="0">
                <a:latin typeface="Calibri" panose="020F0502020204030204" pitchFamily="34" charset="0"/>
                <a:ea typeface="Calibri" panose="020F0502020204030204" pitchFamily="34" charset="0"/>
                <a:cs typeface="Times New Roman" panose="02020603050405020304" pitchFamily="18" charset="0"/>
              </a:rPr>
              <a:t>, science fiction, and </a:t>
            </a:r>
            <a:r>
              <a:rPr lang="fr-FR" dirty="0" err="1">
                <a:latin typeface="Calibri" panose="020F0502020204030204" pitchFamily="34" charset="0"/>
                <a:ea typeface="Calibri" panose="020F0502020204030204" pitchFamily="34" charset="0"/>
                <a:cs typeface="Times New Roman" panose="02020603050405020304" pitchFamily="18" charset="0"/>
              </a:rPr>
              <a:t>playing</a:t>
            </a:r>
            <a:r>
              <a:rPr lang="fr-FR" dirty="0">
                <a:latin typeface="Calibri" panose="020F0502020204030204" pitchFamily="34" charset="0"/>
                <a:ea typeface="Calibri" panose="020F0502020204030204" pitchFamily="34" charset="0"/>
                <a:cs typeface="Times New Roman" panose="02020603050405020304" pitchFamily="18" charset="0"/>
              </a:rPr>
              <a:t> </a:t>
            </a:r>
            <a:r>
              <a:rPr lang="fr-FR" dirty="0" err="1">
                <a:latin typeface="Calibri" panose="020F0502020204030204" pitchFamily="34" charset="0"/>
                <a:ea typeface="Calibri" panose="020F0502020204030204" pitchFamily="34" charset="0"/>
                <a:cs typeface="Times New Roman" panose="02020603050405020304" pitchFamily="18" charset="0"/>
              </a:rPr>
              <a:t>bass</a:t>
            </a:r>
            <a:r>
              <a:rPr lang="fr-FR" dirty="0">
                <a:latin typeface="Calibri" panose="020F0502020204030204" pitchFamily="34" charset="0"/>
                <a:ea typeface="Calibri" panose="020F0502020204030204" pitchFamily="34" charset="0"/>
                <a:cs typeface="Times New Roman" panose="02020603050405020304" pitchFamily="18" charset="0"/>
              </a:rPr>
              <a:t> in a rock band.</a:t>
            </a:r>
          </a:p>
        </p:txBody>
      </p:sp>
      <p:sp>
        <p:nvSpPr>
          <p:cNvPr id="7" name="Rectangle 6"/>
          <p:cNvSpPr/>
          <p:nvPr/>
        </p:nvSpPr>
        <p:spPr>
          <a:xfrm>
            <a:off x="736599" y="2838122"/>
            <a:ext cx="9247833" cy="1277273"/>
          </a:xfrm>
          <a:prstGeom prst="rect">
            <a:avLst/>
          </a:prstGeom>
        </p:spPr>
        <p:txBody>
          <a:bodyPr wrap="square">
            <a:spAutoFit/>
          </a:bodyPr>
          <a:lstStyle/>
          <a:p>
            <a:pPr>
              <a:spcAft>
                <a:spcPts val="600"/>
              </a:spcAft>
            </a:pPr>
            <a:r>
              <a:rPr lang="en-US" b="1" dirty="0"/>
              <a:t>Philippe </a:t>
            </a:r>
            <a:r>
              <a:rPr lang="en-US" b="1" dirty="0" err="1"/>
              <a:t>Migneau</a:t>
            </a:r>
            <a:r>
              <a:rPr lang="en-US" dirty="0"/>
              <a:t>, brings over 30 years of expertise in financial strategy, restructuring, and asset operations for SMEs, with a focus on crisis management and optimizing financial partnerships. He also serves as an interim manager across various sectors.</a:t>
            </a:r>
          </a:p>
          <a:p>
            <a:pPr>
              <a:spcAft>
                <a:spcPts val="600"/>
              </a:spcAft>
            </a:pPr>
            <a:r>
              <a:rPr lang="en-US" dirty="0"/>
              <a:t>Philippe is also an avid golfer and a licensed pilot.</a:t>
            </a:r>
          </a:p>
        </p:txBody>
      </p:sp>
      <p:sp>
        <p:nvSpPr>
          <p:cNvPr id="9" name="Rectangle 8"/>
          <p:cNvSpPr/>
          <p:nvPr/>
        </p:nvSpPr>
        <p:spPr>
          <a:xfrm>
            <a:off x="3038763" y="4639287"/>
            <a:ext cx="8312728" cy="1663597"/>
          </a:xfrm>
          <a:prstGeom prst="rect">
            <a:avLst/>
          </a:prstGeom>
        </p:spPr>
        <p:txBody>
          <a:bodyPr wrap="square">
            <a:spAutoFit/>
          </a:bodyPr>
          <a:lstStyle/>
          <a:p>
            <a:pPr>
              <a:lnSpc>
                <a:spcPct val="107000"/>
              </a:lnSpc>
              <a:spcAft>
                <a:spcPts val="800"/>
              </a:spcAft>
            </a:pPr>
            <a:r>
              <a:rPr lang="fr-FR" b="1" dirty="0">
                <a:latin typeface="Calibri" panose="020F0502020204030204" pitchFamily="34" charset="0"/>
                <a:ea typeface="Calibri" panose="020F0502020204030204" pitchFamily="34" charset="0"/>
                <a:cs typeface="Times New Roman" panose="02020603050405020304" pitchFamily="18" charset="0"/>
              </a:rPr>
              <a:t>Dominique Carrière</a:t>
            </a:r>
            <a:r>
              <a:rPr lang="en-US" dirty="0">
                <a:latin typeface="Calibri" panose="020F0502020204030204" pitchFamily="34" charset="0"/>
                <a:ea typeface="Calibri" panose="020F0502020204030204" pitchFamily="34" charset="0"/>
                <a:cs typeface="Times New Roman" panose="02020603050405020304" pitchFamily="18" charset="0"/>
              </a:rPr>
              <a:t>, 63, has 14 years of banking experience and founded </a:t>
            </a:r>
            <a:r>
              <a:rPr lang="en-US" dirty="0" err="1">
                <a:latin typeface="Calibri" panose="020F0502020204030204" pitchFamily="34" charset="0"/>
                <a:ea typeface="Calibri" panose="020F0502020204030204" pitchFamily="34" charset="0"/>
                <a:cs typeface="Times New Roman" panose="02020603050405020304" pitchFamily="18" charset="0"/>
              </a:rPr>
              <a:t>Alcis</a:t>
            </a:r>
            <a:r>
              <a:rPr lang="en-US" dirty="0">
                <a:latin typeface="Calibri" panose="020F0502020204030204" pitchFamily="34" charset="0"/>
                <a:ea typeface="Calibri" panose="020F0502020204030204" pitchFamily="34" charset="0"/>
                <a:cs typeface="Times New Roman" panose="02020603050405020304" pitchFamily="18" charset="0"/>
              </a:rPr>
              <a:t> Group in 1998, specializing in financial advisory and management. After merging the company with an institutional investor in 2013, he now advises business leaders on company management, wealth organization, and real estate investment.</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Privately, Dominique enjoys sailing and road cycling.</a:t>
            </a:r>
          </a:p>
        </p:txBody>
      </p:sp>
      <p:pic>
        <p:nvPicPr>
          <p:cNvPr id="3" name="Image 2">
            <a:extLst>
              <a:ext uri="{FF2B5EF4-FFF2-40B4-BE49-F238E27FC236}">
                <a16:creationId xmlns:a16="http://schemas.microsoft.com/office/drawing/2014/main" id="{6B88E174-2F67-732A-60FD-607E5B8F1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598" y="4598692"/>
            <a:ext cx="1644075" cy="1644075"/>
          </a:xfrm>
          <a:prstGeom prst="rect">
            <a:avLst/>
          </a:prstGeom>
        </p:spPr>
      </p:pic>
      <p:pic>
        <p:nvPicPr>
          <p:cNvPr id="6" name="Image 5">
            <a:extLst>
              <a:ext uri="{FF2B5EF4-FFF2-40B4-BE49-F238E27FC236}">
                <a16:creationId xmlns:a16="http://schemas.microsoft.com/office/drawing/2014/main" id="{3DA1EA9B-769E-2291-916D-706ACB495685}"/>
              </a:ext>
            </a:extLst>
          </p:cNvPr>
          <p:cNvPicPr>
            <a:picLocks noChangeAspect="1"/>
          </p:cNvPicPr>
          <p:nvPr/>
        </p:nvPicPr>
        <p:blipFill>
          <a:blip r:embed="rId4">
            <a:extLst>
              <a:ext uri="{28A0092B-C50C-407E-A947-70E740481C1C}">
                <a14:useLocalDpi xmlns:a14="http://schemas.microsoft.com/office/drawing/2010/main" val="0"/>
              </a:ext>
            </a:extLst>
          </a:blip>
          <a:srcRect l="42736" t="13125" r="40773" b="72083"/>
          <a:stretch/>
        </p:blipFill>
        <p:spPr>
          <a:xfrm>
            <a:off x="10184983" y="2744516"/>
            <a:ext cx="1166508" cy="1478967"/>
          </a:xfrm>
          <a:prstGeom prst="rect">
            <a:avLst/>
          </a:prstGeom>
        </p:spPr>
      </p:pic>
      <p:sp>
        <p:nvSpPr>
          <p:cNvPr id="11" name="ZoneTexte 10">
            <a:extLst>
              <a:ext uri="{FF2B5EF4-FFF2-40B4-BE49-F238E27FC236}">
                <a16:creationId xmlns:a16="http://schemas.microsoft.com/office/drawing/2014/main" id="{E61396A0-C864-1CFD-44A5-75E475034A4E}"/>
              </a:ext>
            </a:extLst>
          </p:cNvPr>
          <p:cNvSpPr txBox="1"/>
          <p:nvPr/>
        </p:nvSpPr>
        <p:spPr>
          <a:xfrm>
            <a:off x="0" y="167557"/>
            <a:ext cx="12192000" cy="461665"/>
          </a:xfrm>
          <a:prstGeom prst="rect">
            <a:avLst/>
          </a:prstGeom>
          <a:noFill/>
        </p:spPr>
        <p:txBody>
          <a:bodyPr wrap="square">
            <a:spAutoFit/>
          </a:bodyPr>
          <a:lstStyle/>
          <a:p>
            <a:pPr algn="ctr"/>
            <a:r>
              <a:rPr lang="fr-FR" sz="2400" b="1" dirty="0">
                <a:solidFill>
                  <a:schemeClr val="accent5">
                    <a:lumMod val="75000"/>
                  </a:schemeClr>
                </a:solidFill>
                <a:latin typeface="Georgia" panose="02040502050405020303" pitchFamily="18" charset="0"/>
              </a:rPr>
              <a:t>TARA GROUPE CONSEIL</a:t>
            </a:r>
          </a:p>
        </p:txBody>
      </p:sp>
    </p:spTree>
    <p:extLst>
      <p:ext uri="{BB962C8B-B14F-4D97-AF65-F5344CB8AC3E}">
        <p14:creationId xmlns:p14="http://schemas.microsoft.com/office/powerpoint/2010/main" val="15171612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ce réservé du contenu 4" descr="Arbre dans une montagne">
            <a:extLst>
              <a:ext uri="{FF2B5EF4-FFF2-40B4-BE49-F238E27FC236}">
                <a16:creationId xmlns:a16="http://schemas.microsoft.com/office/drawing/2014/main" id="{5DA2F38A-475A-91C1-041C-A3D2261EAB85}"/>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Effect>
                      <a14:brightnessContrast bright="3000" contrast="-14000"/>
                    </a14:imgEffect>
                  </a14:imgLayer>
                </a14:imgProps>
              </a:ext>
              <a:ext uri="{28A0092B-C50C-407E-A947-70E740481C1C}">
                <a14:useLocalDpi xmlns:a14="http://schemas.microsoft.com/office/drawing/2010/main" val="0"/>
              </a:ext>
            </a:extLst>
          </a:blip>
          <a:srcRect t="14148" b="18183"/>
          <a:stretch/>
        </p:blipFill>
        <p:spPr>
          <a:xfrm>
            <a:off x="39154" y="256810"/>
            <a:ext cx="12113691" cy="5451161"/>
          </a:xfrm>
          <a:prstGeom prst="rect">
            <a:avLst/>
          </a:prstGeom>
          <a:effectLst>
            <a:outerShdw blurRad="596900" dist="330200" dir="8820000" sx="87000" sy="87000" algn="ctr" rotWithShape="0">
              <a:srgbClr val="000000">
                <a:alpha val="29000"/>
              </a:srgbClr>
            </a:outerShdw>
          </a:effectLst>
        </p:spPr>
      </p:pic>
      <p:sp>
        <p:nvSpPr>
          <p:cNvPr id="2" name="Titre 1">
            <a:extLst>
              <a:ext uri="{FF2B5EF4-FFF2-40B4-BE49-F238E27FC236}">
                <a16:creationId xmlns:a16="http://schemas.microsoft.com/office/drawing/2014/main" id="{1EE0571D-F76B-E86A-5D0A-54A6D16A08EF}"/>
              </a:ext>
            </a:extLst>
          </p:cNvPr>
          <p:cNvSpPr>
            <a:spLocks noGrp="1"/>
          </p:cNvSpPr>
          <p:nvPr>
            <p:ph type="ctrTitle"/>
          </p:nvPr>
        </p:nvSpPr>
        <p:spPr/>
        <p:txBody>
          <a:bodyPr/>
          <a:lstStyle/>
          <a:p>
            <a:r>
              <a:rPr lang="fr-FR" dirty="0"/>
              <a:t>Our values</a:t>
            </a:r>
          </a:p>
        </p:txBody>
      </p:sp>
    </p:spTree>
    <p:extLst>
      <p:ext uri="{BB962C8B-B14F-4D97-AF65-F5344CB8AC3E}">
        <p14:creationId xmlns:p14="http://schemas.microsoft.com/office/powerpoint/2010/main" val="19261428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du contenu 4" descr="Arbre dans une montagne">
            <a:extLst>
              <a:ext uri="{FF2B5EF4-FFF2-40B4-BE49-F238E27FC236}">
                <a16:creationId xmlns:a16="http://schemas.microsoft.com/office/drawing/2014/main" id="{3CE374B4-4D05-0B0D-A1E8-3FAD57DDFEDA}"/>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Effect>
                      <a14:brightnessContrast bright="3000" contrast="-14000"/>
                    </a14:imgEffect>
                  </a14:imgLayer>
                </a14:imgProps>
              </a:ext>
              <a:ext uri="{28A0092B-C50C-407E-A947-70E740481C1C}">
                <a14:useLocalDpi xmlns:a14="http://schemas.microsoft.com/office/drawing/2010/main" val="0"/>
              </a:ext>
            </a:extLst>
          </a:blip>
          <a:srcRect t="14148" b="18183"/>
          <a:stretch/>
        </p:blipFill>
        <p:spPr>
          <a:xfrm>
            <a:off x="0" y="476671"/>
            <a:ext cx="12192000" cy="5889919"/>
          </a:xfrm>
          <a:prstGeom prst="rect">
            <a:avLst/>
          </a:prstGeom>
          <a:effectLst>
            <a:outerShdw blurRad="596900" dist="330200" dir="8820000" sx="87000" sy="87000" algn="ctr" rotWithShape="0">
              <a:srgbClr val="000000">
                <a:alpha val="29000"/>
              </a:srgbClr>
            </a:outerShdw>
          </a:effectLst>
        </p:spPr>
      </p:pic>
      <p:sp>
        <p:nvSpPr>
          <p:cNvPr id="16" name="ZoneTexte 15">
            <a:extLst>
              <a:ext uri="{FF2B5EF4-FFF2-40B4-BE49-F238E27FC236}">
                <a16:creationId xmlns:a16="http://schemas.microsoft.com/office/drawing/2014/main" id="{4CE21C65-3E90-4586-5804-F6814E4CAAA6}"/>
              </a:ext>
            </a:extLst>
          </p:cNvPr>
          <p:cNvSpPr txBox="1"/>
          <p:nvPr/>
        </p:nvSpPr>
        <p:spPr>
          <a:xfrm>
            <a:off x="1275308" y="692696"/>
            <a:ext cx="10297144" cy="1015663"/>
          </a:xfrm>
          <a:prstGeom prst="rect">
            <a:avLst/>
          </a:prstGeom>
          <a:solidFill>
            <a:schemeClr val="bg1">
              <a:alpha val="67000"/>
            </a:schemeClr>
          </a:solidFill>
          <a:effectLst>
            <a:softEdge rad="241300"/>
          </a:effectLst>
        </p:spPr>
        <p:txBody>
          <a:bodyPr wrap="square">
            <a:spAutoFit/>
          </a:bodyPr>
          <a:lstStyle/>
          <a:p>
            <a:pPr marL="285750" lvl="0" indent="-285750">
              <a:spcAft>
                <a:spcPts val="1800"/>
              </a:spcAft>
              <a:buSzPts val="1000"/>
              <a:buFont typeface="Wingdings" panose="05000000000000000000" pitchFamily="2" charset="2"/>
              <a:buChar char="§"/>
              <a:tabLst>
                <a:tab pos="457200" algn="l"/>
              </a:tabLst>
            </a:pPr>
            <a:r>
              <a:rPr lang="fr-FR" sz="2000" b="1" dirty="0">
                <a:effectLst/>
                <a:latin typeface="Georgia" panose="02040502050405020303" pitchFamily="18" charset="0"/>
                <a:ea typeface="Aptos" panose="020B0004020202020204" pitchFamily="34" charset="0"/>
                <a:cs typeface="Aptos" panose="020B0004020202020204" pitchFamily="34" charset="0"/>
              </a:rPr>
              <a:t>Excellence:</a:t>
            </a:r>
            <a:r>
              <a:rPr lang="fr-FR" sz="2000" dirty="0">
                <a:effectLst/>
                <a:latin typeface="Georgia" panose="02040502050405020303" pitchFamily="18" charset="0"/>
                <a:ea typeface="Aptos" panose="020B0004020202020204" pitchFamily="34" charset="0"/>
                <a:cs typeface="Aptos" panose="020B0004020202020204" pitchFamily="34" charset="0"/>
              </a:rPr>
              <a:t> </a:t>
            </a:r>
            <a:br>
              <a:rPr lang="fr-FR" sz="2000" dirty="0">
                <a:effectLst/>
                <a:latin typeface="Georgia" panose="02040502050405020303" pitchFamily="18" charset="0"/>
                <a:ea typeface="Aptos" panose="020B0004020202020204" pitchFamily="34" charset="0"/>
                <a:cs typeface="Aptos" panose="020B0004020202020204" pitchFamily="34" charset="0"/>
              </a:rPr>
            </a:br>
            <a:r>
              <a:rPr lang="fr-FR" sz="2000" dirty="0" err="1">
                <a:effectLst/>
                <a:latin typeface="Georgia" panose="02040502050405020303" pitchFamily="18" charset="0"/>
                <a:ea typeface="Aptos" panose="020B0004020202020204" pitchFamily="34" charset="0"/>
                <a:cs typeface="Aptos" panose="020B0004020202020204" pitchFamily="34" charset="0"/>
              </a:rPr>
              <a:t>We</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strive</a:t>
            </a:r>
            <a:r>
              <a:rPr lang="fr-FR" sz="2000" dirty="0">
                <a:effectLst/>
                <a:latin typeface="Georgia" panose="02040502050405020303" pitchFamily="18" charset="0"/>
                <a:ea typeface="Aptos" panose="020B0004020202020204" pitchFamily="34" charset="0"/>
                <a:cs typeface="Aptos" panose="020B0004020202020204" pitchFamily="34" charset="0"/>
              </a:rPr>
              <a:t> to </a:t>
            </a:r>
            <a:r>
              <a:rPr lang="fr-FR" sz="2000" dirty="0" err="1">
                <a:effectLst/>
                <a:latin typeface="Georgia" panose="02040502050405020303" pitchFamily="18" charset="0"/>
                <a:ea typeface="Aptos" panose="020B0004020202020204" pitchFamily="34" charset="0"/>
                <a:cs typeface="Aptos" panose="020B0004020202020204" pitchFamily="34" charset="0"/>
              </a:rPr>
              <a:t>exceed</a:t>
            </a:r>
            <a:r>
              <a:rPr lang="fr-FR" sz="2000" dirty="0">
                <a:effectLst/>
                <a:latin typeface="Georgia" panose="02040502050405020303" pitchFamily="18" charset="0"/>
                <a:ea typeface="Aptos" panose="020B0004020202020204" pitchFamily="34" charset="0"/>
                <a:cs typeface="Aptos" panose="020B0004020202020204" pitchFamily="34" charset="0"/>
              </a:rPr>
              <a:t> expectations in </a:t>
            </a:r>
            <a:r>
              <a:rPr lang="fr-FR" sz="2000" dirty="0" err="1">
                <a:effectLst/>
                <a:latin typeface="Georgia" panose="02040502050405020303" pitchFamily="18" charset="0"/>
                <a:ea typeface="Aptos" panose="020B0004020202020204" pitchFamily="34" charset="0"/>
                <a:cs typeface="Aptos" panose="020B0004020202020204" pitchFamily="34" charset="0"/>
              </a:rPr>
              <a:t>everything</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we</a:t>
            </a:r>
            <a:r>
              <a:rPr lang="fr-FR" sz="2000" dirty="0">
                <a:effectLst/>
                <a:latin typeface="Georgia" panose="02040502050405020303" pitchFamily="18" charset="0"/>
                <a:ea typeface="Aptos" panose="020B0004020202020204" pitchFamily="34" charset="0"/>
                <a:cs typeface="Aptos" panose="020B0004020202020204" pitchFamily="34" charset="0"/>
              </a:rPr>
              <a:t> do. The </a:t>
            </a:r>
            <a:r>
              <a:rPr lang="fr-FR" sz="2000" dirty="0" err="1">
                <a:effectLst/>
                <a:latin typeface="Georgia" panose="02040502050405020303" pitchFamily="18" charset="0"/>
                <a:ea typeface="Aptos" panose="020B0004020202020204" pitchFamily="34" charset="0"/>
                <a:cs typeface="Aptos" panose="020B0004020202020204" pitchFamily="34" charset="0"/>
              </a:rPr>
              <a:t>pursuit</a:t>
            </a:r>
            <a:r>
              <a:rPr lang="fr-FR" sz="2000" dirty="0">
                <a:effectLst/>
                <a:latin typeface="Georgia" panose="02040502050405020303" pitchFamily="18" charset="0"/>
                <a:ea typeface="Aptos" panose="020B0004020202020204" pitchFamily="34" charset="0"/>
                <a:cs typeface="Aptos" panose="020B0004020202020204" pitchFamily="34" charset="0"/>
              </a:rPr>
              <a:t> of perfection guides </a:t>
            </a:r>
            <a:r>
              <a:rPr lang="fr-FR" sz="2000" dirty="0" err="1">
                <a:effectLst/>
                <a:latin typeface="Georgia" panose="02040502050405020303" pitchFamily="18" charset="0"/>
                <a:ea typeface="Aptos" panose="020B0004020202020204" pitchFamily="34" charset="0"/>
                <a:cs typeface="Aptos" panose="020B0004020202020204" pitchFamily="34" charset="0"/>
              </a:rPr>
              <a:t>our</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every</a:t>
            </a:r>
            <a:r>
              <a:rPr lang="fr-FR" sz="2000" dirty="0">
                <a:effectLst/>
                <a:latin typeface="Georgia" panose="02040502050405020303" pitchFamily="18" charset="0"/>
                <a:ea typeface="Aptos" panose="020B0004020202020204" pitchFamily="34" charset="0"/>
                <a:cs typeface="Aptos" panose="020B0004020202020204" pitchFamily="34" charset="0"/>
              </a:rPr>
              <a:t> action, </a:t>
            </a:r>
            <a:r>
              <a:rPr lang="fr-FR" sz="2000" dirty="0" err="1">
                <a:effectLst/>
                <a:latin typeface="Georgia" panose="02040502050405020303" pitchFamily="18" charset="0"/>
                <a:ea typeface="Aptos" panose="020B0004020202020204" pitchFamily="34" charset="0"/>
                <a:cs typeface="Aptos" panose="020B0004020202020204" pitchFamily="34" charset="0"/>
              </a:rPr>
              <a:t>ensuring</a:t>
            </a:r>
            <a:r>
              <a:rPr lang="fr-FR" sz="2000" dirty="0">
                <a:effectLst/>
                <a:latin typeface="Georgia" panose="02040502050405020303" pitchFamily="18" charset="0"/>
                <a:ea typeface="Aptos" panose="020B0004020202020204" pitchFamily="34" charset="0"/>
                <a:cs typeface="Aptos" panose="020B0004020202020204" pitchFamily="34" charset="0"/>
              </a:rPr>
              <a:t> a high </a:t>
            </a:r>
            <a:r>
              <a:rPr lang="fr-FR" sz="2000" dirty="0" err="1">
                <a:effectLst/>
                <a:latin typeface="Georgia" panose="02040502050405020303" pitchFamily="18" charset="0"/>
                <a:ea typeface="Aptos" panose="020B0004020202020204" pitchFamily="34" charset="0"/>
                <a:cs typeface="Aptos" panose="020B0004020202020204" pitchFamily="34" charset="0"/>
              </a:rPr>
              <a:t>level</a:t>
            </a:r>
            <a:r>
              <a:rPr lang="fr-FR" sz="2000" dirty="0">
                <a:effectLst/>
                <a:latin typeface="Georgia" panose="02040502050405020303" pitchFamily="18" charset="0"/>
                <a:ea typeface="Aptos" panose="020B0004020202020204" pitchFamily="34" charset="0"/>
                <a:cs typeface="Aptos" panose="020B0004020202020204" pitchFamily="34" charset="0"/>
              </a:rPr>
              <a:t> of </a:t>
            </a:r>
            <a:r>
              <a:rPr lang="fr-FR" sz="2000" dirty="0" err="1">
                <a:effectLst/>
                <a:latin typeface="Georgia" panose="02040502050405020303" pitchFamily="18" charset="0"/>
                <a:ea typeface="Aptos" panose="020B0004020202020204" pitchFamily="34" charset="0"/>
                <a:cs typeface="Aptos" panose="020B0004020202020204" pitchFamily="34" charset="0"/>
              </a:rPr>
              <a:t>quality</a:t>
            </a:r>
            <a:r>
              <a:rPr lang="fr-FR" sz="2000" dirty="0">
                <a:effectLst/>
                <a:latin typeface="Georgia" panose="02040502050405020303" pitchFamily="18" charset="0"/>
                <a:ea typeface="Aptos" panose="020B0004020202020204" pitchFamily="34" charset="0"/>
                <a:cs typeface="Aptos" panose="020B0004020202020204" pitchFamily="34" charset="0"/>
              </a:rPr>
              <a:t> in </a:t>
            </a:r>
            <a:r>
              <a:rPr lang="fr-FR" sz="2000" dirty="0" err="1">
                <a:effectLst/>
                <a:latin typeface="Georgia" panose="02040502050405020303" pitchFamily="18" charset="0"/>
                <a:ea typeface="Aptos" panose="020B0004020202020204" pitchFamily="34" charset="0"/>
                <a:cs typeface="Aptos" panose="020B0004020202020204" pitchFamily="34" charset="0"/>
              </a:rPr>
              <a:t>our</a:t>
            </a:r>
            <a:r>
              <a:rPr lang="fr-FR" sz="2000" dirty="0">
                <a:effectLst/>
                <a:latin typeface="Georgia" panose="02040502050405020303" pitchFamily="18" charset="0"/>
                <a:ea typeface="Aptos" panose="020B0004020202020204" pitchFamily="34" charset="0"/>
                <a:cs typeface="Aptos" panose="020B0004020202020204" pitchFamily="34" charset="0"/>
              </a:rPr>
              <a:t> services and </a:t>
            </a:r>
            <a:r>
              <a:rPr lang="fr-FR" sz="2000" dirty="0" err="1">
                <a:effectLst/>
                <a:latin typeface="Georgia" panose="02040502050405020303" pitchFamily="18" charset="0"/>
                <a:ea typeface="Aptos" panose="020B0004020202020204" pitchFamily="34" charset="0"/>
                <a:cs typeface="Aptos" panose="020B0004020202020204" pitchFamily="34" charset="0"/>
              </a:rPr>
              <a:t>products</a:t>
            </a:r>
            <a:r>
              <a:rPr lang="fr-FR" sz="2000" dirty="0">
                <a:effectLst/>
                <a:latin typeface="Georgia" panose="02040502050405020303" pitchFamily="18" charset="0"/>
                <a:ea typeface="Aptos" panose="020B0004020202020204" pitchFamily="34" charset="0"/>
                <a:cs typeface="Aptos" panose="020B0004020202020204" pitchFamily="34" charset="0"/>
              </a:rPr>
              <a:t>.</a:t>
            </a:r>
          </a:p>
        </p:txBody>
      </p:sp>
      <p:sp>
        <p:nvSpPr>
          <p:cNvPr id="18" name="ZoneTexte 17">
            <a:extLst>
              <a:ext uri="{FF2B5EF4-FFF2-40B4-BE49-F238E27FC236}">
                <a16:creationId xmlns:a16="http://schemas.microsoft.com/office/drawing/2014/main" id="{FC557F03-6B43-031C-100A-2129B399B698}"/>
              </a:ext>
            </a:extLst>
          </p:cNvPr>
          <p:cNvSpPr txBox="1"/>
          <p:nvPr/>
        </p:nvSpPr>
        <p:spPr>
          <a:xfrm>
            <a:off x="1275308" y="1956420"/>
            <a:ext cx="10077275" cy="1323439"/>
          </a:xfrm>
          <a:prstGeom prst="rect">
            <a:avLst/>
          </a:prstGeom>
          <a:solidFill>
            <a:schemeClr val="bg1">
              <a:alpha val="62000"/>
            </a:schemeClr>
          </a:solidFill>
          <a:effectLst>
            <a:softEdge rad="88900"/>
          </a:effectLst>
        </p:spPr>
        <p:txBody>
          <a:bodyPr wrap="square">
            <a:spAutoFit/>
          </a:bodyPr>
          <a:lstStyle/>
          <a:p>
            <a:pPr marL="285750" lvl="0" indent="-285750">
              <a:spcAft>
                <a:spcPts val="1800"/>
              </a:spcAft>
              <a:buSzPts val="1000"/>
              <a:buFont typeface="Wingdings" panose="05000000000000000000" pitchFamily="2" charset="2"/>
              <a:buChar char="§"/>
              <a:tabLst>
                <a:tab pos="457200" algn="l"/>
              </a:tabLst>
            </a:pPr>
            <a:r>
              <a:rPr lang="fr-FR" sz="2000" b="1" dirty="0" err="1">
                <a:effectLst/>
                <a:latin typeface="Georgia" panose="02040502050405020303" pitchFamily="18" charset="0"/>
                <a:ea typeface="Aptos" panose="020B0004020202020204" pitchFamily="34" charset="0"/>
                <a:cs typeface="Aptos" panose="020B0004020202020204" pitchFamily="34" charset="0"/>
              </a:rPr>
              <a:t>Empathy</a:t>
            </a:r>
            <a:r>
              <a:rPr lang="fr-FR" sz="2000" b="1" dirty="0">
                <a:effectLst/>
                <a:latin typeface="Georgia" panose="02040502050405020303" pitchFamily="18" charset="0"/>
                <a:ea typeface="Aptos" panose="020B0004020202020204" pitchFamily="34" charset="0"/>
                <a:cs typeface="Aptos" panose="020B0004020202020204" pitchFamily="34" charset="0"/>
              </a:rPr>
              <a:t>:</a:t>
            </a:r>
            <a:r>
              <a:rPr lang="fr-FR" sz="2000" dirty="0">
                <a:effectLst/>
                <a:latin typeface="Georgia" panose="02040502050405020303" pitchFamily="18" charset="0"/>
                <a:ea typeface="Aptos" panose="020B0004020202020204" pitchFamily="34" charset="0"/>
                <a:cs typeface="Aptos" panose="020B0004020202020204" pitchFamily="34" charset="0"/>
              </a:rPr>
              <a:t> </a:t>
            </a:r>
            <a:br>
              <a:rPr lang="fr-FR" sz="2000" dirty="0">
                <a:effectLst/>
                <a:latin typeface="Georgia" panose="02040502050405020303" pitchFamily="18" charset="0"/>
                <a:ea typeface="Aptos" panose="020B0004020202020204" pitchFamily="34" charset="0"/>
                <a:cs typeface="Aptos" panose="020B0004020202020204" pitchFamily="34" charset="0"/>
              </a:rPr>
            </a:br>
            <a:r>
              <a:rPr lang="fr-FR" sz="2000" dirty="0" err="1">
                <a:effectLst/>
                <a:latin typeface="Georgia" panose="02040502050405020303" pitchFamily="18" charset="0"/>
                <a:ea typeface="Aptos" panose="020B0004020202020204" pitchFamily="34" charset="0"/>
                <a:cs typeface="Aptos" panose="020B0004020202020204" pitchFamily="34" charset="0"/>
              </a:rPr>
              <a:t>We</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believe</a:t>
            </a:r>
            <a:r>
              <a:rPr lang="fr-FR" sz="2000" dirty="0">
                <a:effectLst/>
                <a:latin typeface="Georgia" panose="02040502050405020303" pitchFamily="18" charset="0"/>
                <a:ea typeface="Aptos" panose="020B0004020202020204" pitchFamily="34" charset="0"/>
                <a:cs typeface="Aptos" panose="020B0004020202020204" pitchFamily="34" charset="0"/>
              </a:rPr>
              <a:t> in the importance of </a:t>
            </a:r>
            <a:r>
              <a:rPr lang="fr-FR" sz="2000" dirty="0" err="1">
                <a:effectLst/>
                <a:latin typeface="Georgia" panose="02040502050405020303" pitchFamily="18" charset="0"/>
                <a:ea typeface="Aptos" panose="020B0004020202020204" pitchFamily="34" charset="0"/>
                <a:cs typeface="Aptos" panose="020B0004020202020204" pitchFamily="34" charset="0"/>
              </a:rPr>
              <a:t>understanding</a:t>
            </a:r>
            <a:r>
              <a:rPr lang="fr-FR" sz="2000" dirty="0">
                <a:effectLst/>
                <a:latin typeface="Georgia" panose="02040502050405020303" pitchFamily="18" charset="0"/>
                <a:ea typeface="Aptos" panose="020B0004020202020204" pitchFamily="34" charset="0"/>
                <a:cs typeface="Aptos" panose="020B0004020202020204" pitchFamily="34" charset="0"/>
              </a:rPr>
              <a:t> and </a:t>
            </a:r>
            <a:r>
              <a:rPr lang="fr-FR" sz="2000" dirty="0" err="1">
                <a:effectLst/>
                <a:latin typeface="Georgia" panose="02040502050405020303" pitchFamily="18" charset="0"/>
                <a:ea typeface="Aptos" panose="020B0004020202020204" pitchFamily="34" charset="0"/>
                <a:cs typeface="Aptos" panose="020B0004020202020204" pitchFamily="34" charset="0"/>
              </a:rPr>
              <a:t>respecting</a:t>
            </a:r>
            <a:r>
              <a:rPr lang="fr-FR" sz="2000" dirty="0">
                <a:effectLst/>
                <a:latin typeface="Georgia" panose="02040502050405020303" pitchFamily="18" charset="0"/>
                <a:ea typeface="Aptos" panose="020B0004020202020204" pitchFamily="34" charset="0"/>
                <a:cs typeface="Aptos" panose="020B0004020202020204" pitchFamily="34" charset="0"/>
              </a:rPr>
              <a:t> the </a:t>
            </a:r>
            <a:r>
              <a:rPr lang="fr-FR" sz="2000" dirty="0" err="1">
                <a:effectLst/>
                <a:latin typeface="Georgia" panose="02040502050405020303" pitchFamily="18" charset="0"/>
                <a:ea typeface="Aptos" panose="020B0004020202020204" pitchFamily="34" charset="0"/>
                <a:cs typeface="Aptos" panose="020B0004020202020204" pitchFamily="34" charset="0"/>
              </a:rPr>
              <a:t>needs</a:t>
            </a:r>
            <a:r>
              <a:rPr lang="fr-FR" sz="2000" dirty="0">
                <a:effectLst/>
                <a:latin typeface="Georgia" panose="02040502050405020303" pitchFamily="18" charset="0"/>
                <a:ea typeface="Aptos" panose="020B0004020202020204" pitchFamily="34" charset="0"/>
                <a:cs typeface="Aptos" panose="020B0004020202020204" pitchFamily="34" charset="0"/>
              </a:rPr>
              <a:t> and perspectives of </a:t>
            </a:r>
            <a:r>
              <a:rPr lang="fr-FR" sz="2000" dirty="0" err="1">
                <a:effectLst/>
                <a:latin typeface="Georgia" panose="02040502050405020303" pitchFamily="18" charset="0"/>
                <a:ea typeface="Aptos" panose="020B0004020202020204" pitchFamily="34" charset="0"/>
                <a:cs typeface="Aptos" panose="020B0004020202020204" pitchFamily="34" charset="0"/>
              </a:rPr>
              <a:t>others</a:t>
            </a:r>
            <a:r>
              <a:rPr lang="fr-FR" sz="2000" dirty="0">
                <a:effectLst/>
                <a:latin typeface="Georgia" panose="02040502050405020303" pitchFamily="18" charset="0"/>
                <a:ea typeface="Aptos" panose="020B0004020202020204" pitchFamily="34" charset="0"/>
                <a:cs typeface="Aptos" panose="020B0004020202020204" pitchFamily="34" charset="0"/>
              </a:rPr>
              <a:t>. This </a:t>
            </a:r>
            <a:r>
              <a:rPr lang="fr-FR" sz="2000" dirty="0" err="1">
                <a:effectLst/>
                <a:latin typeface="Georgia" panose="02040502050405020303" pitchFamily="18" charset="0"/>
                <a:ea typeface="Aptos" panose="020B0004020202020204" pitchFamily="34" charset="0"/>
                <a:cs typeface="Aptos" panose="020B0004020202020204" pitchFamily="34" charset="0"/>
              </a:rPr>
              <a:t>sensitivity</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allows</a:t>
            </a:r>
            <a:r>
              <a:rPr lang="fr-FR" sz="2000" dirty="0">
                <a:effectLst/>
                <a:latin typeface="Georgia" panose="02040502050405020303" pitchFamily="18" charset="0"/>
                <a:ea typeface="Aptos" panose="020B0004020202020204" pitchFamily="34" charset="0"/>
                <a:cs typeface="Aptos" panose="020B0004020202020204" pitchFamily="34" charset="0"/>
              </a:rPr>
              <a:t> us to </a:t>
            </a:r>
            <a:r>
              <a:rPr lang="fr-FR" sz="2000" dirty="0" err="1">
                <a:effectLst/>
                <a:latin typeface="Georgia" panose="02040502050405020303" pitchFamily="18" charset="0"/>
                <a:ea typeface="Aptos" panose="020B0004020202020204" pitchFamily="34" charset="0"/>
                <a:cs typeface="Aptos" panose="020B0004020202020204" pitchFamily="34" charset="0"/>
              </a:rPr>
              <a:t>create</a:t>
            </a:r>
            <a:r>
              <a:rPr lang="fr-FR" sz="2000" dirty="0">
                <a:effectLst/>
                <a:latin typeface="Georgia" panose="02040502050405020303" pitchFamily="18" charset="0"/>
                <a:ea typeface="Aptos" panose="020B0004020202020204" pitchFamily="34" charset="0"/>
                <a:cs typeface="Aptos" panose="020B0004020202020204" pitchFamily="34" charset="0"/>
              </a:rPr>
              <a:t> an inclusive </a:t>
            </a:r>
            <a:r>
              <a:rPr lang="fr-FR" sz="2000" dirty="0" err="1">
                <a:effectLst/>
                <a:latin typeface="Georgia" panose="02040502050405020303" pitchFamily="18" charset="0"/>
                <a:ea typeface="Aptos" panose="020B0004020202020204" pitchFamily="34" charset="0"/>
                <a:cs typeface="Aptos" panose="020B0004020202020204" pitchFamily="34" charset="0"/>
              </a:rPr>
              <a:t>environment</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where</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everyone</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feels</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valued</a:t>
            </a:r>
            <a:r>
              <a:rPr lang="fr-FR" sz="2000" dirty="0">
                <a:effectLst/>
                <a:latin typeface="Georgia" panose="02040502050405020303" pitchFamily="18" charset="0"/>
                <a:ea typeface="Aptos" panose="020B0004020202020204" pitchFamily="34" charset="0"/>
                <a:cs typeface="Aptos" panose="020B0004020202020204" pitchFamily="34" charset="0"/>
              </a:rPr>
              <a:t> and </a:t>
            </a:r>
            <a:r>
              <a:rPr lang="fr-FR" sz="2000" dirty="0" err="1">
                <a:effectLst/>
                <a:latin typeface="Georgia" panose="02040502050405020303" pitchFamily="18" charset="0"/>
                <a:ea typeface="Aptos" panose="020B0004020202020204" pitchFamily="34" charset="0"/>
                <a:cs typeface="Aptos" panose="020B0004020202020204" pitchFamily="34" charset="0"/>
              </a:rPr>
              <a:t>heard</a:t>
            </a:r>
            <a:r>
              <a:rPr lang="fr-FR" sz="2000" dirty="0">
                <a:effectLst/>
                <a:latin typeface="Georgia" panose="02040502050405020303" pitchFamily="18" charset="0"/>
                <a:ea typeface="Aptos" panose="020B0004020202020204" pitchFamily="34" charset="0"/>
                <a:cs typeface="Aptos" panose="020B0004020202020204" pitchFamily="34" charset="0"/>
              </a:rPr>
              <a:t>.</a:t>
            </a:r>
          </a:p>
        </p:txBody>
      </p:sp>
      <p:sp>
        <p:nvSpPr>
          <p:cNvPr id="20" name="ZoneTexte 19">
            <a:extLst>
              <a:ext uri="{FF2B5EF4-FFF2-40B4-BE49-F238E27FC236}">
                <a16:creationId xmlns:a16="http://schemas.microsoft.com/office/drawing/2014/main" id="{47EEE9F3-C093-5CE9-66FB-08908FFF80D1}"/>
              </a:ext>
            </a:extLst>
          </p:cNvPr>
          <p:cNvSpPr txBox="1"/>
          <p:nvPr/>
        </p:nvSpPr>
        <p:spPr>
          <a:xfrm>
            <a:off x="1254302" y="3529416"/>
            <a:ext cx="10077274" cy="1323439"/>
          </a:xfrm>
          <a:prstGeom prst="rect">
            <a:avLst/>
          </a:prstGeom>
          <a:solidFill>
            <a:schemeClr val="bg1">
              <a:alpha val="78000"/>
            </a:schemeClr>
          </a:solidFill>
          <a:effectLst>
            <a:softEdge rad="203200"/>
          </a:effectLst>
        </p:spPr>
        <p:txBody>
          <a:bodyPr wrap="square">
            <a:spAutoFit/>
          </a:bodyPr>
          <a:lstStyle/>
          <a:p>
            <a:pPr marL="285750" lvl="0" indent="-285750">
              <a:spcAft>
                <a:spcPts val="1800"/>
              </a:spcAft>
              <a:buSzPts val="1000"/>
              <a:buFont typeface="Wingdings" panose="05000000000000000000" pitchFamily="2" charset="2"/>
              <a:buChar char="§"/>
              <a:tabLst>
                <a:tab pos="457200" algn="l"/>
              </a:tabLst>
            </a:pPr>
            <a:r>
              <a:rPr lang="fr-FR" sz="2000" b="1" dirty="0">
                <a:effectLst/>
                <a:latin typeface="Georgia" panose="02040502050405020303" pitchFamily="18" charset="0"/>
                <a:ea typeface="Aptos" panose="020B0004020202020204" pitchFamily="34" charset="0"/>
                <a:cs typeface="Aptos" panose="020B0004020202020204" pitchFamily="34" charset="0"/>
              </a:rPr>
              <a:t>Expertise:</a:t>
            </a:r>
            <a:r>
              <a:rPr lang="fr-FR" sz="2000" dirty="0">
                <a:effectLst/>
                <a:latin typeface="Georgia" panose="02040502050405020303" pitchFamily="18" charset="0"/>
                <a:ea typeface="Aptos" panose="020B0004020202020204" pitchFamily="34" charset="0"/>
                <a:cs typeface="Aptos" panose="020B0004020202020204" pitchFamily="34" charset="0"/>
              </a:rPr>
              <a:t> </a:t>
            </a:r>
            <a:br>
              <a:rPr lang="fr-FR" sz="2000" dirty="0">
                <a:effectLst/>
                <a:latin typeface="Georgia" panose="02040502050405020303" pitchFamily="18" charset="0"/>
                <a:ea typeface="Aptos" panose="020B0004020202020204" pitchFamily="34" charset="0"/>
                <a:cs typeface="Aptos" panose="020B0004020202020204" pitchFamily="34" charset="0"/>
              </a:rPr>
            </a:br>
            <a:r>
              <a:rPr lang="fr-FR" sz="2000" dirty="0">
                <a:effectLst/>
                <a:latin typeface="Georgia" panose="02040502050405020303" pitchFamily="18" charset="0"/>
                <a:ea typeface="Aptos" panose="020B0004020202020204" pitchFamily="34" charset="0"/>
                <a:cs typeface="Aptos" panose="020B0004020202020204" pitchFamily="34" charset="0"/>
              </a:rPr>
              <a:t>Our know-how and </a:t>
            </a:r>
            <a:r>
              <a:rPr lang="fr-FR" sz="2000" dirty="0" err="1">
                <a:effectLst/>
                <a:latin typeface="Georgia" panose="02040502050405020303" pitchFamily="18" charset="0"/>
                <a:ea typeface="Aptos" panose="020B0004020202020204" pitchFamily="34" charset="0"/>
                <a:cs typeface="Aptos" panose="020B0004020202020204" pitchFamily="34" charset="0"/>
              </a:rPr>
              <a:t>deep</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knowledge</a:t>
            </a:r>
            <a:r>
              <a:rPr lang="fr-FR" sz="2000" dirty="0">
                <a:effectLst/>
                <a:latin typeface="Georgia" panose="02040502050405020303" pitchFamily="18" charset="0"/>
                <a:ea typeface="Aptos" panose="020B0004020202020204" pitchFamily="34" charset="0"/>
                <a:cs typeface="Aptos" panose="020B0004020202020204" pitchFamily="34" charset="0"/>
              </a:rPr>
              <a:t> in </a:t>
            </a:r>
            <a:r>
              <a:rPr lang="fr-FR" sz="2000" dirty="0" err="1">
                <a:effectLst/>
                <a:latin typeface="Georgia" panose="02040502050405020303" pitchFamily="18" charset="0"/>
                <a:ea typeface="Aptos" panose="020B0004020202020204" pitchFamily="34" charset="0"/>
                <a:cs typeface="Aptos" panose="020B0004020202020204" pitchFamily="34" charset="0"/>
              </a:rPr>
              <a:t>our</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field</a:t>
            </a:r>
            <a:r>
              <a:rPr lang="fr-FR" sz="2000" dirty="0">
                <a:effectLst/>
                <a:latin typeface="Georgia" panose="02040502050405020303" pitchFamily="18" charset="0"/>
                <a:ea typeface="Aptos" panose="020B0004020202020204" pitchFamily="34" charset="0"/>
                <a:cs typeface="Aptos" panose="020B0004020202020204" pitchFamily="34" charset="0"/>
              </a:rPr>
              <a:t> are at the </a:t>
            </a:r>
            <a:r>
              <a:rPr lang="fr-FR" sz="2000" dirty="0" err="1">
                <a:effectLst/>
                <a:latin typeface="Georgia" panose="02040502050405020303" pitchFamily="18" charset="0"/>
                <a:ea typeface="Aptos" panose="020B0004020202020204" pitchFamily="34" charset="0"/>
                <a:cs typeface="Aptos" panose="020B0004020202020204" pitchFamily="34" charset="0"/>
              </a:rPr>
              <a:t>core</a:t>
            </a:r>
            <a:r>
              <a:rPr lang="fr-FR" sz="2000" dirty="0">
                <a:effectLst/>
                <a:latin typeface="Georgia" panose="02040502050405020303" pitchFamily="18" charset="0"/>
                <a:ea typeface="Aptos" panose="020B0004020202020204" pitchFamily="34" charset="0"/>
                <a:cs typeface="Aptos" panose="020B0004020202020204" pitchFamily="34" charset="0"/>
              </a:rPr>
              <a:t> of </a:t>
            </a:r>
            <a:r>
              <a:rPr lang="fr-FR" sz="2000" dirty="0" err="1">
                <a:effectLst/>
                <a:latin typeface="Georgia" panose="02040502050405020303" pitchFamily="18" charset="0"/>
                <a:ea typeface="Aptos" panose="020B0004020202020204" pitchFamily="34" charset="0"/>
                <a:cs typeface="Aptos" panose="020B0004020202020204" pitchFamily="34" charset="0"/>
              </a:rPr>
              <a:t>our</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success</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We</a:t>
            </a:r>
            <a:r>
              <a:rPr lang="fr-FR" sz="2000" dirty="0">
                <a:effectLst/>
                <a:latin typeface="Georgia" panose="02040502050405020303" pitchFamily="18" charset="0"/>
                <a:ea typeface="Aptos" panose="020B0004020202020204" pitchFamily="34" charset="0"/>
                <a:cs typeface="Aptos" panose="020B0004020202020204" pitchFamily="34" charset="0"/>
              </a:rPr>
              <a:t> are </a:t>
            </a:r>
            <a:r>
              <a:rPr lang="fr-FR" sz="2000" dirty="0" err="1">
                <a:effectLst/>
                <a:latin typeface="Georgia" panose="02040502050405020303" pitchFamily="18" charset="0"/>
                <a:ea typeface="Aptos" panose="020B0004020202020204" pitchFamily="34" charset="0"/>
                <a:cs typeface="Aptos" panose="020B0004020202020204" pitchFamily="34" charset="0"/>
              </a:rPr>
              <a:t>committed</a:t>
            </a:r>
            <a:r>
              <a:rPr lang="fr-FR" sz="2000" dirty="0">
                <a:effectLst/>
                <a:latin typeface="Georgia" panose="02040502050405020303" pitchFamily="18" charset="0"/>
                <a:ea typeface="Aptos" panose="020B0004020202020204" pitchFamily="34" charset="0"/>
                <a:cs typeface="Aptos" panose="020B0004020202020204" pitchFamily="34" charset="0"/>
              </a:rPr>
              <a:t> to </a:t>
            </a:r>
            <a:r>
              <a:rPr lang="fr-FR" sz="2000" dirty="0" err="1">
                <a:effectLst/>
                <a:latin typeface="Georgia" panose="02040502050405020303" pitchFamily="18" charset="0"/>
                <a:ea typeface="Aptos" panose="020B0004020202020204" pitchFamily="34" charset="0"/>
                <a:cs typeface="Aptos" panose="020B0004020202020204" pitchFamily="34" charset="0"/>
              </a:rPr>
              <a:t>continuously</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enhancing</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our</a:t>
            </a:r>
            <a:r>
              <a:rPr lang="fr-FR" sz="2000" dirty="0">
                <a:effectLst/>
                <a:latin typeface="Georgia" panose="02040502050405020303" pitchFamily="18" charset="0"/>
                <a:ea typeface="Aptos" panose="020B0004020202020204" pitchFamily="34" charset="0"/>
                <a:cs typeface="Aptos" panose="020B0004020202020204" pitchFamily="34" charset="0"/>
              </a:rPr>
              <a:t> expertise to </a:t>
            </a:r>
            <a:r>
              <a:rPr lang="fr-FR" sz="2000" dirty="0" err="1">
                <a:effectLst/>
                <a:latin typeface="Georgia" panose="02040502050405020303" pitchFamily="18" charset="0"/>
                <a:ea typeface="Aptos" panose="020B0004020202020204" pitchFamily="34" charset="0"/>
                <a:cs typeface="Aptos" panose="020B0004020202020204" pitchFamily="34" charset="0"/>
              </a:rPr>
              <a:t>provide</a:t>
            </a:r>
            <a:r>
              <a:rPr lang="fr-FR" sz="2000" dirty="0">
                <a:effectLst/>
                <a:latin typeface="Georgia" panose="02040502050405020303" pitchFamily="18" charset="0"/>
                <a:ea typeface="Aptos" panose="020B0004020202020204" pitchFamily="34" charset="0"/>
                <a:cs typeface="Aptos" panose="020B0004020202020204" pitchFamily="34" charset="0"/>
              </a:rPr>
              <a:t> innovative and relevant solutions.</a:t>
            </a:r>
          </a:p>
        </p:txBody>
      </p:sp>
      <p:sp>
        <p:nvSpPr>
          <p:cNvPr id="22" name="ZoneTexte 21">
            <a:extLst>
              <a:ext uri="{FF2B5EF4-FFF2-40B4-BE49-F238E27FC236}">
                <a16:creationId xmlns:a16="http://schemas.microsoft.com/office/drawing/2014/main" id="{1AC25148-CE3D-AC6F-EB0A-0A649FBFADF9}"/>
              </a:ext>
            </a:extLst>
          </p:cNvPr>
          <p:cNvSpPr txBox="1"/>
          <p:nvPr/>
        </p:nvSpPr>
        <p:spPr>
          <a:xfrm>
            <a:off x="1254302" y="4982177"/>
            <a:ext cx="10077274" cy="1292662"/>
          </a:xfrm>
          <a:prstGeom prst="rect">
            <a:avLst/>
          </a:prstGeom>
          <a:solidFill>
            <a:schemeClr val="bg1">
              <a:alpha val="82000"/>
            </a:schemeClr>
          </a:solidFill>
          <a:effectLst>
            <a:softEdge rad="228600"/>
          </a:effectLst>
        </p:spPr>
        <p:txBody>
          <a:bodyPr wrap="square">
            <a:spAutoFit/>
          </a:bodyPr>
          <a:lstStyle/>
          <a:p>
            <a:pPr marL="285750" lvl="0" indent="-285750">
              <a:spcAft>
                <a:spcPts val="1800"/>
              </a:spcAft>
              <a:buSzPts val="1000"/>
              <a:buFont typeface="Wingdings" panose="05000000000000000000" pitchFamily="2" charset="2"/>
              <a:buChar char="§"/>
              <a:tabLst>
                <a:tab pos="457200" algn="l"/>
              </a:tabLst>
            </a:pPr>
            <a:r>
              <a:rPr lang="fr-FR" sz="2000" b="1" dirty="0" err="1">
                <a:effectLst/>
                <a:latin typeface="Georgia" panose="02040502050405020303" pitchFamily="18" charset="0"/>
                <a:ea typeface="Aptos" panose="020B0004020202020204" pitchFamily="34" charset="0"/>
                <a:cs typeface="Aptos" panose="020B0004020202020204" pitchFamily="34" charset="0"/>
              </a:rPr>
              <a:t>Entrepreneurship</a:t>
            </a:r>
            <a:r>
              <a:rPr lang="fr-FR" sz="2000" b="1" dirty="0">
                <a:effectLst/>
                <a:latin typeface="Georgia" panose="02040502050405020303" pitchFamily="18" charset="0"/>
                <a:ea typeface="Aptos" panose="020B0004020202020204" pitchFamily="34" charset="0"/>
                <a:cs typeface="Aptos" panose="020B0004020202020204" pitchFamily="34" charset="0"/>
              </a:rPr>
              <a:t>:</a:t>
            </a:r>
            <a:r>
              <a:rPr lang="fr-FR" sz="2000" dirty="0">
                <a:effectLst/>
                <a:latin typeface="Georgia" panose="02040502050405020303" pitchFamily="18" charset="0"/>
                <a:ea typeface="Aptos" panose="020B0004020202020204" pitchFamily="34" charset="0"/>
                <a:cs typeface="Aptos" panose="020B0004020202020204" pitchFamily="34" charset="0"/>
              </a:rPr>
              <a:t> </a:t>
            </a:r>
            <a:br>
              <a:rPr lang="fr-FR" sz="2000" dirty="0">
                <a:effectLst/>
                <a:latin typeface="Georgia" panose="02040502050405020303" pitchFamily="18" charset="0"/>
                <a:ea typeface="Aptos" panose="020B0004020202020204" pitchFamily="34" charset="0"/>
                <a:cs typeface="Aptos" panose="020B0004020202020204" pitchFamily="34" charset="0"/>
              </a:rPr>
            </a:br>
            <a:r>
              <a:rPr lang="fr-FR" sz="2000" dirty="0" err="1">
                <a:effectLst/>
                <a:latin typeface="Georgia" panose="02040502050405020303" pitchFamily="18" charset="0"/>
                <a:ea typeface="Aptos" panose="020B0004020202020204" pitchFamily="34" charset="0"/>
                <a:cs typeface="Aptos" panose="020B0004020202020204" pitchFamily="34" charset="0"/>
              </a:rPr>
              <a:t>We</a:t>
            </a:r>
            <a:r>
              <a:rPr lang="fr-FR" sz="2000" dirty="0">
                <a:effectLst/>
                <a:latin typeface="Georgia" panose="02040502050405020303" pitchFamily="18" charset="0"/>
                <a:ea typeface="Aptos" panose="020B0004020202020204" pitchFamily="34" charset="0"/>
                <a:cs typeface="Aptos" panose="020B0004020202020204" pitchFamily="34" charset="0"/>
              </a:rPr>
              <a:t> encourage initiative and innovation. </a:t>
            </a:r>
            <a:r>
              <a:rPr lang="fr-FR" sz="2000" dirty="0" err="1">
                <a:effectLst/>
                <a:latin typeface="Georgia" panose="02040502050405020303" pitchFamily="18" charset="0"/>
                <a:ea typeface="Aptos" panose="020B0004020202020204" pitchFamily="34" charset="0"/>
                <a:cs typeface="Aptos" panose="020B0004020202020204" pitchFamily="34" charset="0"/>
              </a:rPr>
              <a:t>Every</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member</a:t>
            </a:r>
            <a:r>
              <a:rPr lang="fr-FR" sz="2000" dirty="0">
                <a:effectLst/>
                <a:latin typeface="Georgia" panose="02040502050405020303" pitchFamily="18" charset="0"/>
                <a:ea typeface="Aptos" panose="020B0004020202020204" pitchFamily="34" charset="0"/>
                <a:cs typeface="Aptos" panose="020B0004020202020204" pitchFamily="34" charset="0"/>
              </a:rPr>
              <a:t> of </a:t>
            </a:r>
            <a:r>
              <a:rPr lang="fr-FR" sz="2000" dirty="0" err="1">
                <a:effectLst/>
                <a:latin typeface="Georgia" panose="02040502050405020303" pitchFamily="18" charset="0"/>
                <a:ea typeface="Aptos" panose="020B0004020202020204" pitchFamily="34" charset="0"/>
                <a:cs typeface="Aptos" panose="020B0004020202020204" pitchFamily="34" charset="0"/>
              </a:rPr>
              <a:t>our</a:t>
            </a:r>
            <a:r>
              <a:rPr lang="fr-FR" sz="2000" dirty="0">
                <a:effectLst/>
                <a:latin typeface="Georgia" panose="02040502050405020303" pitchFamily="18" charset="0"/>
                <a:ea typeface="Aptos" panose="020B0004020202020204" pitchFamily="34" charset="0"/>
                <a:cs typeface="Aptos" panose="020B0004020202020204" pitchFamily="34" charset="0"/>
              </a:rPr>
              <a:t> team </a:t>
            </a:r>
            <a:r>
              <a:rPr lang="fr-FR" sz="2000" dirty="0" err="1">
                <a:effectLst/>
                <a:latin typeface="Georgia" panose="02040502050405020303" pitchFamily="18" charset="0"/>
                <a:ea typeface="Aptos" panose="020B0004020202020204" pitchFamily="34" charset="0"/>
                <a:cs typeface="Aptos" panose="020B0004020202020204" pitchFamily="34" charset="0"/>
              </a:rPr>
              <a:t>is</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inspired</a:t>
            </a:r>
            <a:r>
              <a:rPr lang="fr-FR" sz="2000" dirty="0">
                <a:effectLst/>
                <a:latin typeface="Georgia" panose="02040502050405020303" pitchFamily="18" charset="0"/>
                <a:ea typeface="Aptos" panose="020B0004020202020204" pitchFamily="34" charset="0"/>
                <a:cs typeface="Aptos" panose="020B0004020202020204" pitchFamily="34" charset="0"/>
              </a:rPr>
              <a:t> to </a:t>
            </a:r>
            <a:r>
              <a:rPr lang="fr-FR" sz="2000" dirty="0" err="1">
                <a:effectLst/>
                <a:latin typeface="Georgia" panose="02040502050405020303" pitchFamily="18" charset="0"/>
                <a:ea typeface="Aptos" panose="020B0004020202020204" pitchFamily="34" charset="0"/>
                <a:cs typeface="Aptos" panose="020B0004020202020204" pitchFamily="34" charset="0"/>
              </a:rPr>
              <a:t>think</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creatively</a:t>
            </a:r>
            <a:r>
              <a:rPr lang="fr-FR" sz="2000" dirty="0">
                <a:effectLst/>
                <a:latin typeface="Georgia" panose="02040502050405020303" pitchFamily="18" charset="0"/>
                <a:ea typeface="Aptos" panose="020B0004020202020204" pitchFamily="34" charset="0"/>
                <a:cs typeface="Aptos" panose="020B0004020202020204" pitchFamily="34" charset="0"/>
              </a:rPr>
              <a:t> and </a:t>
            </a:r>
            <a:r>
              <a:rPr lang="fr-FR" sz="2000" dirty="0" err="1">
                <a:effectLst/>
                <a:latin typeface="Georgia" panose="02040502050405020303" pitchFamily="18" charset="0"/>
                <a:ea typeface="Aptos" panose="020B0004020202020204" pitchFamily="34" charset="0"/>
                <a:cs typeface="Aptos" panose="020B0004020202020204" pitchFamily="34" charset="0"/>
              </a:rPr>
              <a:t>take</a:t>
            </a:r>
            <a:r>
              <a:rPr lang="fr-FR" sz="2000" dirty="0">
                <a:effectLst/>
                <a:latin typeface="Georgia" panose="02040502050405020303" pitchFamily="18" charset="0"/>
                <a:ea typeface="Aptos" panose="020B0004020202020204" pitchFamily="34" charset="0"/>
                <a:cs typeface="Aptos" panose="020B0004020202020204" pitchFamily="34" charset="0"/>
              </a:rPr>
              <a:t> </a:t>
            </a:r>
            <a:r>
              <a:rPr lang="fr-FR" sz="2000" dirty="0" err="1">
                <a:effectLst/>
                <a:latin typeface="Georgia" panose="02040502050405020303" pitchFamily="18" charset="0"/>
                <a:ea typeface="Aptos" panose="020B0004020202020204" pitchFamily="34" charset="0"/>
                <a:cs typeface="Aptos" panose="020B0004020202020204" pitchFamily="34" charset="0"/>
              </a:rPr>
              <a:t>responsibility</a:t>
            </a:r>
            <a:r>
              <a:rPr lang="fr-FR" dirty="0">
                <a:effectLst/>
                <a:latin typeface="Georgia" panose="02040502050405020303" pitchFamily="18" charset="0"/>
                <a:ea typeface="Aptos" panose="020B0004020202020204" pitchFamily="34" charset="0"/>
                <a:cs typeface="Aptos" panose="020B0004020202020204" pitchFamily="34" charset="0"/>
              </a:rPr>
              <a:t>, </a:t>
            </a:r>
            <a:r>
              <a:rPr lang="fr-FR" dirty="0" err="1">
                <a:effectLst/>
                <a:latin typeface="Georgia" panose="02040502050405020303" pitchFamily="18" charset="0"/>
                <a:ea typeface="Aptos" panose="020B0004020202020204" pitchFamily="34" charset="0"/>
                <a:cs typeface="Aptos" panose="020B0004020202020204" pitchFamily="34" charset="0"/>
              </a:rPr>
              <a:t>contributing</a:t>
            </a:r>
            <a:r>
              <a:rPr lang="fr-FR" dirty="0">
                <a:effectLst/>
                <a:latin typeface="Georgia" panose="02040502050405020303" pitchFamily="18" charset="0"/>
                <a:ea typeface="Aptos" panose="020B0004020202020204" pitchFamily="34" charset="0"/>
                <a:cs typeface="Aptos" panose="020B0004020202020204" pitchFamily="34" charset="0"/>
              </a:rPr>
              <a:t> to the </a:t>
            </a:r>
            <a:r>
              <a:rPr lang="fr-FR" dirty="0" err="1">
                <a:effectLst/>
                <a:latin typeface="Georgia" panose="02040502050405020303" pitchFamily="18" charset="0"/>
                <a:ea typeface="Aptos" panose="020B0004020202020204" pitchFamily="34" charset="0"/>
                <a:cs typeface="Aptos" panose="020B0004020202020204" pitchFamily="34" charset="0"/>
              </a:rPr>
              <a:t>growth</a:t>
            </a:r>
            <a:r>
              <a:rPr lang="fr-FR" dirty="0">
                <a:effectLst/>
                <a:latin typeface="Georgia" panose="02040502050405020303" pitchFamily="18" charset="0"/>
                <a:ea typeface="Aptos" panose="020B0004020202020204" pitchFamily="34" charset="0"/>
                <a:cs typeface="Aptos" panose="020B0004020202020204" pitchFamily="34" charset="0"/>
              </a:rPr>
              <a:t> and </a:t>
            </a:r>
            <a:r>
              <a:rPr lang="fr-FR" dirty="0" err="1">
                <a:effectLst/>
                <a:latin typeface="Georgia" panose="02040502050405020303" pitchFamily="18" charset="0"/>
                <a:ea typeface="Aptos" panose="020B0004020202020204" pitchFamily="34" charset="0"/>
                <a:cs typeface="Aptos" panose="020B0004020202020204" pitchFamily="34" charset="0"/>
              </a:rPr>
              <a:t>success</a:t>
            </a:r>
            <a:r>
              <a:rPr lang="fr-FR" dirty="0">
                <a:effectLst/>
                <a:latin typeface="Georgia" panose="02040502050405020303" pitchFamily="18" charset="0"/>
                <a:ea typeface="Aptos" panose="020B0004020202020204" pitchFamily="34" charset="0"/>
                <a:cs typeface="Aptos" panose="020B0004020202020204" pitchFamily="34" charset="0"/>
              </a:rPr>
              <a:t> of the </a:t>
            </a:r>
            <a:r>
              <a:rPr lang="fr-FR" dirty="0" err="1">
                <a:effectLst/>
                <a:latin typeface="Georgia" panose="02040502050405020303" pitchFamily="18" charset="0"/>
                <a:ea typeface="Aptos" panose="020B0004020202020204" pitchFamily="34" charset="0"/>
                <a:cs typeface="Aptos" panose="020B0004020202020204" pitchFamily="34" charset="0"/>
              </a:rPr>
              <a:t>company</a:t>
            </a:r>
            <a:r>
              <a:rPr lang="fr-FR" dirty="0">
                <a:effectLst/>
                <a:latin typeface="Georgia" panose="02040502050405020303" pitchFamily="18" charset="0"/>
                <a:ea typeface="Aptos" panose="020B0004020202020204" pitchFamily="34" charset="0"/>
                <a:cs typeface="Aptos" panose="020B0004020202020204" pitchFamily="34" charset="0"/>
              </a:rPr>
              <a:t>.</a:t>
            </a:r>
          </a:p>
        </p:txBody>
      </p:sp>
    </p:spTree>
    <p:extLst>
      <p:ext uri="{BB962C8B-B14F-4D97-AF65-F5344CB8AC3E}">
        <p14:creationId xmlns:p14="http://schemas.microsoft.com/office/powerpoint/2010/main" val="850639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ce réservé du contenu 4" descr="Arbre dans une montagne">
            <a:extLst>
              <a:ext uri="{FF2B5EF4-FFF2-40B4-BE49-F238E27FC236}">
                <a16:creationId xmlns:a16="http://schemas.microsoft.com/office/drawing/2014/main" id="{5DA2F38A-475A-91C1-041C-A3D2261EAB85}"/>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Effect>
                      <a14:brightnessContrast bright="3000" contrast="-14000"/>
                    </a14:imgEffect>
                  </a14:imgLayer>
                </a14:imgProps>
              </a:ext>
              <a:ext uri="{28A0092B-C50C-407E-A947-70E740481C1C}">
                <a14:useLocalDpi xmlns:a14="http://schemas.microsoft.com/office/drawing/2010/main" val="0"/>
              </a:ext>
            </a:extLst>
          </a:blip>
          <a:srcRect t="14148" b="18183"/>
          <a:stretch/>
        </p:blipFill>
        <p:spPr>
          <a:xfrm>
            <a:off x="0" y="256810"/>
            <a:ext cx="12192000" cy="5486400"/>
          </a:xfrm>
          <a:prstGeom prst="rect">
            <a:avLst/>
          </a:prstGeom>
          <a:effectLst>
            <a:outerShdw blurRad="596900" dist="330200" dir="8820000" sx="87000" sy="87000" algn="ctr" rotWithShape="0">
              <a:srgbClr val="000000">
                <a:alpha val="29000"/>
              </a:srgbClr>
            </a:outerShdw>
          </a:effectLst>
        </p:spPr>
      </p:pic>
      <p:sp>
        <p:nvSpPr>
          <p:cNvPr id="4" name="ZoneTexte 3">
            <a:extLst>
              <a:ext uri="{FF2B5EF4-FFF2-40B4-BE49-F238E27FC236}">
                <a16:creationId xmlns:a16="http://schemas.microsoft.com/office/drawing/2014/main" id="{50289D65-B970-C2C8-CD3C-663208907E43}"/>
              </a:ext>
            </a:extLst>
          </p:cNvPr>
          <p:cNvSpPr txBox="1"/>
          <p:nvPr/>
        </p:nvSpPr>
        <p:spPr>
          <a:xfrm>
            <a:off x="1307468" y="1114790"/>
            <a:ext cx="9577064" cy="459998"/>
          </a:xfrm>
          <a:prstGeom prst="rect">
            <a:avLst/>
          </a:prstGeom>
          <a:solidFill>
            <a:schemeClr val="bg1">
              <a:alpha val="58000"/>
            </a:schemeClr>
          </a:solidFill>
          <a:effectLst>
            <a:softEdge rad="203200"/>
          </a:effectLst>
        </p:spPr>
        <p:txBody>
          <a:bodyPr wrap="square" rtlCol="0">
            <a:spAutoFit/>
          </a:bodyPr>
          <a:lstStyle/>
          <a:p>
            <a:pPr>
              <a:lnSpc>
                <a:spcPct val="107000"/>
              </a:lnSpc>
              <a:spcAft>
                <a:spcPts val="800"/>
              </a:spcAft>
            </a:pPr>
            <a:r>
              <a:rPr lang="fr-FR" sz="2400" b="1" kern="100" dirty="0">
                <a:effectLst/>
                <a:latin typeface="Georgia" panose="02040502050405020303" pitchFamily="18" charset="0"/>
                <a:ea typeface="Calibri" panose="020F0502020204030204" pitchFamily="34" charset="0"/>
                <a:cs typeface="Times New Roman" panose="02020603050405020304" pitchFamily="18" charset="0"/>
              </a:rPr>
              <a:t>Our </a:t>
            </a:r>
            <a:r>
              <a:rPr lang="fr-FR" sz="2400" b="1" kern="100" dirty="0" err="1">
                <a:effectLst/>
                <a:latin typeface="Georgia" panose="02040502050405020303" pitchFamily="18" charset="0"/>
                <a:ea typeface="Calibri" panose="020F0502020204030204" pitchFamily="34" charset="0"/>
                <a:cs typeface="Times New Roman" panose="02020603050405020304" pitchFamily="18" charset="0"/>
              </a:rPr>
              <a:t>Philosophy</a:t>
            </a:r>
            <a:r>
              <a:rPr lang="fr-FR" sz="2400" b="1" kern="100" dirty="0">
                <a:effectLst/>
                <a:latin typeface="Georgia" panose="02040502050405020303" pitchFamily="18" charset="0"/>
                <a:ea typeface="Calibri" panose="020F0502020204030204" pitchFamily="34" charset="0"/>
                <a:cs typeface="Times New Roman" panose="02020603050405020304" pitchFamily="18" charset="0"/>
              </a:rPr>
              <a:t> on the Human and Work </a:t>
            </a:r>
            <a:r>
              <a:rPr lang="fr-FR" sz="2400" b="1" kern="100" dirty="0" err="1">
                <a:effectLst/>
                <a:latin typeface="Georgia" panose="02040502050405020303" pitchFamily="18" charset="0"/>
                <a:ea typeface="Calibri" panose="020F0502020204030204" pitchFamily="34" charset="0"/>
                <a:cs typeface="Times New Roman" panose="02020603050405020304" pitchFamily="18" charset="0"/>
              </a:rPr>
              <a:t>Environment</a:t>
            </a:r>
            <a:r>
              <a:rPr lang="fr-FR" sz="2400" b="1" kern="100" dirty="0">
                <a:effectLst/>
                <a:latin typeface="Georgia" panose="02040502050405020303" pitchFamily="18" charset="0"/>
                <a:ea typeface="Calibri" panose="020F0502020204030204" pitchFamily="34" charset="0"/>
                <a:cs typeface="Times New Roman" panose="02020603050405020304" pitchFamily="18" charset="0"/>
              </a:rPr>
              <a:t>:</a:t>
            </a:r>
          </a:p>
        </p:txBody>
      </p:sp>
      <p:sp>
        <p:nvSpPr>
          <p:cNvPr id="5" name="ZoneTexte 4">
            <a:extLst>
              <a:ext uri="{FF2B5EF4-FFF2-40B4-BE49-F238E27FC236}">
                <a16:creationId xmlns:a16="http://schemas.microsoft.com/office/drawing/2014/main" id="{B41B58EF-FEFB-2081-3895-E5FFA1B36258}"/>
              </a:ext>
            </a:extLst>
          </p:cNvPr>
          <p:cNvSpPr txBox="1"/>
          <p:nvPr/>
        </p:nvSpPr>
        <p:spPr>
          <a:xfrm>
            <a:off x="1307468" y="2132856"/>
            <a:ext cx="9577064" cy="2092881"/>
          </a:xfrm>
          <a:prstGeom prst="rect">
            <a:avLst/>
          </a:prstGeom>
          <a:solidFill>
            <a:schemeClr val="bg1">
              <a:alpha val="58000"/>
            </a:schemeClr>
          </a:solidFill>
          <a:effectLst>
            <a:softEdge rad="203200"/>
          </a:effectLst>
        </p:spPr>
        <p:txBody>
          <a:bodyPr wrap="square" rtlCol="0">
            <a:spAutoFit/>
          </a:bodyPr>
          <a:lstStyle/>
          <a:p>
            <a:pPr>
              <a:spcAft>
                <a:spcPts val="1200"/>
              </a:spcAft>
            </a:pP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We</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place people at the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heart</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of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our</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approach</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believing</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that</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individual</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well-being</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and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development</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are essential to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fostering</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harmonious</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and productive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work</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environment</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t>
            </a:r>
          </a:p>
          <a:p>
            <a:pPr>
              <a:spcAft>
                <a:spcPts val="1200"/>
              </a:spcAft>
            </a:pP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Our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philosophy</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is</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rooted</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in respect,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cooperation</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and the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desire</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to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build</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lasting and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enriching</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working</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 </a:t>
            </a:r>
            <a:r>
              <a:rPr lang="fr-FR" sz="2400" kern="100" dirty="0" err="1">
                <a:effectLst/>
                <a:latin typeface="Georgia" panose="02040502050405020303" pitchFamily="18" charset="0"/>
                <a:ea typeface="Calibri" panose="020F0502020204030204" pitchFamily="34" charset="0"/>
                <a:cs typeface="Times New Roman" panose="02020603050405020304" pitchFamily="18" charset="0"/>
              </a:rPr>
              <a:t>relationships</a:t>
            </a:r>
            <a:r>
              <a:rPr lang="fr-FR" sz="2400" kern="100" dirty="0">
                <a:effectLst/>
                <a:latin typeface="Georgia" panose="02040502050405020303"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28979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ce réservé du contenu 4" descr="Arbre dans une montagne">
            <a:extLst>
              <a:ext uri="{FF2B5EF4-FFF2-40B4-BE49-F238E27FC236}">
                <a16:creationId xmlns:a16="http://schemas.microsoft.com/office/drawing/2014/main" id="{5DA2F38A-475A-91C1-041C-A3D2261EAB85}"/>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Effect>
                      <a14:brightnessContrast bright="3000" contrast="-14000"/>
                    </a14:imgEffect>
                  </a14:imgLayer>
                </a14:imgProps>
              </a:ext>
              <a:ext uri="{28A0092B-C50C-407E-A947-70E740481C1C}">
                <a14:useLocalDpi xmlns:a14="http://schemas.microsoft.com/office/drawing/2010/main" val="0"/>
              </a:ext>
            </a:extLst>
          </a:blip>
          <a:srcRect t="14148" b="18183"/>
          <a:stretch/>
        </p:blipFill>
        <p:spPr>
          <a:xfrm>
            <a:off x="0" y="256810"/>
            <a:ext cx="12192000" cy="5486400"/>
          </a:xfrm>
          <a:prstGeom prst="rect">
            <a:avLst/>
          </a:prstGeom>
          <a:effectLst>
            <a:outerShdw blurRad="596900" dist="330200" dir="8820000" sx="87000" sy="87000" algn="ctr" rotWithShape="0">
              <a:srgbClr val="000000">
                <a:alpha val="29000"/>
              </a:srgbClr>
            </a:outerShdw>
          </a:effectLst>
        </p:spPr>
      </p:pic>
      <p:sp>
        <p:nvSpPr>
          <p:cNvPr id="4" name="ZoneTexte 3">
            <a:extLst>
              <a:ext uri="{FF2B5EF4-FFF2-40B4-BE49-F238E27FC236}">
                <a16:creationId xmlns:a16="http://schemas.microsoft.com/office/drawing/2014/main" id="{50289D65-B970-C2C8-CD3C-663208907E43}"/>
              </a:ext>
            </a:extLst>
          </p:cNvPr>
          <p:cNvSpPr txBox="1"/>
          <p:nvPr/>
        </p:nvSpPr>
        <p:spPr>
          <a:xfrm>
            <a:off x="1307468" y="1114790"/>
            <a:ext cx="9901100" cy="461665"/>
          </a:xfrm>
          <a:prstGeom prst="rect">
            <a:avLst/>
          </a:prstGeom>
          <a:solidFill>
            <a:schemeClr val="bg1">
              <a:alpha val="66000"/>
            </a:schemeClr>
          </a:solidFill>
          <a:effectLst>
            <a:softEdge rad="317500"/>
          </a:effectLst>
        </p:spPr>
        <p:txBody>
          <a:bodyPr wrap="square" rtlCol="0">
            <a:spAutoFit/>
          </a:bodyPr>
          <a:lstStyle/>
          <a:p>
            <a:pPr>
              <a:spcAft>
                <a:spcPts val="1200"/>
              </a:spcAft>
            </a:pPr>
            <a:r>
              <a:rPr lang="en-US" sz="2400" b="1" dirty="0">
                <a:latin typeface="Georgia" panose="02040502050405020303" pitchFamily="18" charset="0"/>
              </a:rPr>
              <a:t>The backbone of our core principles charter:</a:t>
            </a:r>
          </a:p>
        </p:txBody>
      </p:sp>
      <p:sp>
        <p:nvSpPr>
          <p:cNvPr id="2" name="ZoneTexte 1">
            <a:extLst>
              <a:ext uri="{FF2B5EF4-FFF2-40B4-BE49-F238E27FC236}">
                <a16:creationId xmlns:a16="http://schemas.microsoft.com/office/drawing/2014/main" id="{F6227C46-A634-D6F8-1AAE-F84A74A01A48}"/>
              </a:ext>
            </a:extLst>
          </p:cNvPr>
          <p:cNvSpPr txBox="1"/>
          <p:nvPr/>
        </p:nvSpPr>
        <p:spPr>
          <a:xfrm>
            <a:off x="1307468" y="2149980"/>
            <a:ext cx="9901100" cy="2985433"/>
          </a:xfrm>
          <a:prstGeom prst="rect">
            <a:avLst/>
          </a:prstGeom>
          <a:solidFill>
            <a:schemeClr val="bg1">
              <a:alpha val="66000"/>
            </a:schemeClr>
          </a:solidFill>
          <a:effectLst>
            <a:softEdge rad="317500"/>
          </a:effectLst>
        </p:spPr>
        <p:txBody>
          <a:bodyPr wrap="square" rtlCol="0">
            <a:spAutoFit/>
          </a:bodyPr>
          <a:lstStyle/>
          <a:p>
            <a:pPr>
              <a:spcAft>
                <a:spcPts val="1200"/>
              </a:spcAft>
            </a:pPr>
            <a:r>
              <a:rPr lang="en-US" sz="2400" dirty="0">
                <a:latin typeface="Georgia" panose="02040502050405020303" pitchFamily="18" charset="0"/>
              </a:rPr>
              <a:t>Our values are more than abstract principles; they are the foundation of our entire organization. </a:t>
            </a:r>
          </a:p>
          <a:p>
            <a:pPr>
              <a:spcAft>
                <a:spcPts val="1200"/>
              </a:spcAft>
            </a:pPr>
            <a:r>
              <a:rPr lang="en-US" sz="2400" dirty="0">
                <a:latin typeface="Georgia" panose="02040502050405020303" pitchFamily="18" charset="0"/>
              </a:rPr>
              <a:t>They guide our decisions, shape our interactions, and define our identity. </a:t>
            </a:r>
          </a:p>
          <a:p>
            <a:pPr>
              <a:spcAft>
                <a:spcPts val="1200"/>
              </a:spcAft>
            </a:pPr>
            <a:r>
              <a:rPr lang="en-US" sz="2400" dirty="0">
                <a:latin typeface="Georgia" panose="02040502050405020303" pitchFamily="18" charset="0"/>
              </a:rPr>
              <a:t>As the backbone of our core principles charter, they provide the framework that allows us to navigate a constantly changing world while remaining true to our convictions.</a:t>
            </a:r>
          </a:p>
        </p:txBody>
      </p:sp>
    </p:spTree>
    <p:extLst>
      <p:ext uri="{BB962C8B-B14F-4D97-AF65-F5344CB8AC3E}">
        <p14:creationId xmlns:p14="http://schemas.microsoft.com/office/powerpoint/2010/main" val="2465032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Groupe de personnes s’amusant à un concert">
            <a:extLst>
              <a:ext uri="{FF2B5EF4-FFF2-40B4-BE49-F238E27FC236}">
                <a16:creationId xmlns:a16="http://schemas.microsoft.com/office/drawing/2014/main" id="{BD8D352A-793E-D128-BEE9-1938BC5790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1945"/>
            <a:ext cx="12182430" cy="8107741"/>
          </a:xfrm>
          <a:prstGeom prst="rect">
            <a:avLst/>
          </a:prstGeom>
        </p:spPr>
      </p:pic>
      <p:sp>
        <p:nvSpPr>
          <p:cNvPr id="2" name="Titre 1">
            <a:extLst>
              <a:ext uri="{FF2B5EF4-FFF2-40B4-BE49-F238E27FC236}">
                <a16:creationId xmlns:a16="http://schemas.microsoft.com/office/drawing/2014/main" id="{7840C152-95A0-E175-1110-3380F62C71F6}"/>
              </a:ext>
            </a:extLst>
          </p:cNvPr>
          <p:cNvSpPr>
            <a:spLocks noGrp="1"/>
          </p:cNvSpPr>
          <p:nvPr>
            <p:ph type="ctrTitle"/>
          </p:nvPr>
        </p:nvSpPr>
        <p:spPr>
          <a:xfrm>
            <a:off x="1348509" y="420399"/>
            <a:ext cx="9020783" cy="949628"/>
          </a:xfrm>
        </p:spPr>
        <p:txBody>
          <a:bodyPr/>
          <a:lstStyle/>
          <a:p>
            <a:r>
              <a:rPr lang="fr-FR" b="1" i="1" dirty="0">
                <a:solidFill>
                  <a:schemeClr val="tx1">
                    <a:lumMod val="75000"/>
                    <a:lumOff val="25000"/>
                  </a:schemeClr>
                </a:solidFill>
              </a:rPr>
              <a:t>Tara Group </a:t>
            </a:r>
            <a:r>
              <a:rPr lang="fr-FR" b="1" i="1" dirty="0" err="1">
                <a:solidFill>
                  <a:schemeClr val="tx1">
                    <a:lumMod val="75000"/>
                    <a:lumOff val="25000"/>
                  </a:schemeClr>
                </a:solidFill>
              </a:rPr>
              <a:t>is</a:t>
            </a:r>
            <a:r>
              <a:rPr lang="fr-FR" b="1" i="1" dirty="0">
                <a:solidFill>
                  <a:schemeClr val="tx1">
                    <a:lumMod val="75000"/>
                    <a:lumOff val="25000"/>
                  </a:schemeClr>
                </a:solidFill>
              </a:rPr>
              <a:t> …</a:t>
            </a:r>
          </a:p>
        </p:txBody>
      </p:sp>
      <p:sp>
        <p:nvSpPr>
          <p:cNvPr id="6" name="ZoneTexte 5">
            <a:extLst>
              <a:ext uri="{FF2B5EF4-FFF2-40B4-BE49-F238E27FC236}">
                <a16:creationId xmlns:a16="http://schemas.microsoft.com/office/drawing/2014/main" id="{18FAE109-F01F-7E46-241F-46322D037FBA}"/>
              </a:ext>
            </a:extLst>
          </p:cNvPr>
          <p:cNvSpPr txBox="1"/>
          <p:nvPr/>
        </p:nvSpPr>
        <p:spPr>
          <a:xfrm>
            <a:off x="839415" y="1342560"/>
            <a:ext cx="12182430" cy="523220"/>
          </a:xfrm>
          <a:prstGeom prst="rect">
            <a:avLst/>
          </a:prstGeom>
          <a:noFill/>
        </p:spPr>
        <p:txBody>
          <a:bodyPr wrap="square">
            <a:spAutoFit/>
          </a:bodyPr>
          <a:lstStyle/>
          <a:p>
            <a:pPr marL="457200" indent="-457200">
              <a:buFont typeface="Arial" panose="020B0604020202020204" pitchFamily="34" charset="0"/>
              <a:buChar char="•"/>
            </a:pPr>
            <a:r>
              <a:rPr lang="en-US" sz="2800" dirty="0"/>
              <a:t>An organization supported by a pool of 9 dedicated partners</a:t>
            </a:r>
          </a:p>
        </p:txBody>
      </p:sp>
      <p:sp>
        <p:nvSpPr>
          <p:cNvPr id="7" name="ZoneTexte 6">
            <a:extLst>
              <a:ext uri="{FF2B5EF4-FFF2-40B4-BE49-F238E27FC236}">
                <a16:creationId xmlns:a16="http://schemas.microsoft.com/office/drawing/2014/main" id="{76666916-CA9E-9F6B-533B-F62FC044154D}"/>
              </a:ext>
            </a:extLst>
          </p:cNvPr>
          <p:cNvSpPr txBox="1"/>
          <p:nvPr/>
        </p:nvSpPr>
        <p:spPr>
          <a:xfrm>
            <a:off x="839415" y="1791528"/>
            <a:ext cx="12172860" cy="523220"/>
          </a:xfrm>
          <a:prstGeom prst="rect">
            <a:avLst/>
          </a:prstGeom>
          <a:noFill/>
        </p:spPr>
        <p:txBody>
          <a:bodyPr wrap="square">
            <a:spAutoFit/>
          </a:bodyPr>
          <a:lstStyle/>
          <a:p>
            <a:pPr marL="457200" indent="-457200">
              <a:buFont typeface="Arial" panose="020B0604020202020204" pitchFamily="34" charset="0"/>
              <a:buChar char="•"/>
            </a:pPr>
            <a:r>
              <a:rPr lang="fr-FR" altLang="fr-FR" sz="2800" dirty="0"/>
              <a:t>A group </a:t>
            </a:r>
            <a:r>
              <a:rPr lang="fr-FR" altLang="fr-FR" sz="2800" dirty="0" err="1"/>
              <a:t>that</a:t>
            </a:r>
            <a:r>
              <a:rPr kumimoji="0" lang="fr-FR" altLang="fr-FR" sz="2800" b="0" i="0" u="none" strike="noStrike" cap="none" normalizeH="0" baseline="0" dirty="0">
                <a:ln>
                  <a:noFill/>
                </a:ln>
                <a:solidFill>
                  <a:schemeClr val="tx1"/>
                </a:solidFill>
                <a:effectLst/>
              </a:rPr>
              <a:t> manages 450 clients</a:t>
            </a:r>
            <a:endParaRPr lang="fr-FR" sz="2800" dirty="0"/>
          </a:p>
        </p:txBody>
      </p:sp>
      <p:sp>
        <p:nvSpPr>
          <p:cNvPr id="8" name="ZoneTexte 7">
            <a:extLst>
              <a:ext uri="{FF2B5EF4-FFF2-40B4-BE49-F238E27FC236}">
                <a16:creationId xmlns:a16="http://schemas.microsoft.com/office/drawing/2014/main" id="{8BC3AD8D-9501-D093-F14F-CE9FC6E3EE41}"/>
              </a:ext>
            </a:extLst>
          </p:cNvPr>
          <p:cNvSpPr txBox="1"/>
          <p:nvPr/>
        </p:nvSpPr>
        <p:spPr>
          <a:xfrm>
            <a:off x="839416" y="2287595"/>
            <a:ext cx="12172860" cy="954107"/>
          </a:xfrm>
          <a:prstGeom prst="rect">
            <a:avLst/>
          </a:prstGeom>
          <a:noFill/>
        </p:spPr>
        <p:txBody>
          <a:bodyPr wrap="square">
            <a:spAutoFit/>
          </a:bodyPr>
          <a:lstStyle/>
          <a:p>
            <a:pPr marL="457200" indent="-457200">
              <a:buFont typeface="Arial" panose="020B0604020202020204" pitchFamily="34" charset="0"/>
              <a:buChar char="•"/>
            </a:pPr>
            <a:r>
              <a:rPr lang="fr-FR" altLang="fr-FR" sz="2800" dirty="0"/>
              <a:t>A group</a:t>
            </a:r>
            <a:r>
              <a:rPr kumimoji="0" lang="fr-FR" altLang="fr-FR" sz="2800" b="0" i="0" u="none" strike="noStrike" cap="none" normalizeH="0" baseline="0" dirty="0">
                <a:ln>
                  <a:noFill/>
                </a:ln>
                <a:solidFill>
                  <a:schemeClr val="tx1"/>
                </a:solidFill>
                <a:effectLst/>
              </a:rPr>
              <a:t> </a:t>
            </a:r>
            <a:r>
              <a:rPr kumimoji="0" lang="fr-FR" altLang="fr-FR" sz="2800" b="0" i="0" u="none" strike="noStrike" cap="none" normalizeH="0" baseline="0" dirty="0" err="1">
                <a:ln>
                  <a:noFill/>
                </a:ln>
                <a:solidFill>
                  <a:schemeClr val="tx1"/>
                </a:solidFill>
                <a:effectLst/>
              </a:rPr>
              <a:t>that</a:t>
            </a:r>
            <a:r>
              <a:rPr kumimoji="0" lang="fr-FR" altLang="fr-FR" sz="2800" b="0" i="0" u="none" strike="noStrike" cap="none" normalizeH="0" baseline="0" dirty="0">
                <a:ln>
                  <a:noFill/>
                </a:ln>
                <a:solidFill>
                  <a:schemeClr val="tx1"/>
                </a:solidFill>
                <a:effectLst/>
              </a:rPr>
              <a:t> </a:t>
            </a:r>
            <a:r>
              <a:rPr kumimoji="0" lang="fr-FR" altLang="fr-FR" sz="2800" b="0" i="0" u="none" strike="noStrike" cap="none" normalizeH="0" baseline="0" dirty="0" err="1">
                <a:ln>
                  <a:noFill/>
                </a:ln>
                <a:solidFill>
                  <a:schemeClr val="tx1"/>
                </a:solidFill>
                <a:effectLst/>
              </a:rPr>
              <a:t>operates</a:t>
            </a:r>
            <a:r>
              <a:rPr kumimoji="0" lang="fr-FR" altLang="fr-FR" sz="2800" b="0" i="0" u="none" strike="noStrike" cap="none" normalizeH="0" baseline="0" dirty="0">
                <a:ln>
                  <a:noFill/>
                </a:ln>
                <a:solidFill>
                  <a:schemeClr val="tx1"/>
                </a:solidFill>
                <a:effectLst/>
              </a:rPr>
              <a:t> in six </a:t>
            </a:r>
            <a:r>
              <a:rPr kumimoji="0" lang="fr-FR" altLang="fr-FR" sz="2800" b="0" i="0" u="none" strike="noStrike" cap="none" normalizeH="0" baseline="0" dirty="0" err="1">
                <a:ln>
                  <a:noFill/>
                </a:ln>
                <a:solidFill>
                  <a:schemeClr val="tx1"/>
                </a:solidFill>
                <a:effectLst/>
              </a:rPr>
              <a:t>cities</a:t>
            </a:r>
            <a:r>
              <a:rPr kumimoji="0" lang="fr-FR" altLang="fr-FR" sz="2800" b="0" i="0" u="none" strike="noStrike" cap="none" normalizeH="0" baseline="0" dirty="0">
                <a:ln>
                  <a:noFill/>
                </a:ln>
                <a:solidFill>
                  <a:schemeClr val="tx1"/>
                </a:solidFill>
                <a:effectLst/>
              </a:rPr>
              <a:t>: </a:t>
            </a:r>
            <a:br>
              <a:rPr kumimoji="0" lang="fr-FR" altLang="fr-FR" sz="2800" b="0" i="0" u="none" strike="noStrike" cap="none" normalizeH="0" baseline="0" dirty="0">
                <a:ln>
                  <a:noFill/>
                </a:ln>
                <a:solidFill>
                  <a:schemeClr val="tx1"/>
                </a:solidFill>
                <a:effectLst/>
              </a:rPr>
            </a:br>
            <a:r>
              <a:rPr kumimoji="0" lang="fr-FR" altLang="fr-FR" sz="2800" b="0" i="0" u="none" strike="noStrike" cap="none" normalizeH="0" baseline="0" dirty="0">
                <a:ln>
                  <a:noFill/>
                </a:ln>
                <a:solidFill>
                  <a:schemeClr val="tx1"/>
                </a:solidFill>
                <a:effectLst/>
              </a:rPr>
              <a:t>Annecy, Paris, Arcueil, Montreuil, Orléans,</a:t>
            </a:r>
            <a:r>
              <a:rPr kumimoji="0" lang="fr-FR" altLang="fr-FR" sz="2800" b="0" i="0" u="none" strike="noStrike" cap="none" normalizeH="0" dirty="0">
                <a:ln>
                  <a:noFill/>
                </a:ln>
                <a:solidFill>
                  <a:schemeClr val="tx1"/>
                </a:solidFill>
                <a:effectLst/>
              </a:rPr>
              <a:t> Lyon</a:t>
            </a:r>
            <a:r>
              <a:rPr kumimoji="0" lang="fr-FR" altLang="fr-FR" sz="2800" b="0" i="0" u="none" strike="noStrike" cap="none" normalizeH="0" baseline="0" dirty="0">
                <a:ln>
                  <a:noFill/>
                </a:ln>
                <a:solidFill>
                  <a:schemeClr val="tx1"/>
                </a:solidFill>
                <a:effectLst/>
              </a:rPr>
              <a:t> </a:t>
            </a:r>
            <a:endParaRPr lang="fr-FR" sz="2800" dirty="0"/>
          </a:p>
        </p:txBody>
      </p:sp>
      <p:sp>
        <p:nvSpPr>
          <p:cNvPr id="9" name="ZoneTexte 8">
            <a:extLst>
              <a:ext uri="{FF2B5EF4-FFF2-40B4-BE49-F238E27FC236}">
                <a16:creationId xmlns:a16="http://schemas.microsoft.com/office/drawing/2014/main" id="{AF47907F-B4AD-1285-57FF-87C0FE0B88ED}"/>
              </a:ext>
            </a:extLst>
          </p:cNvPr>
          <p:cNvSpPr txBox="1"/>
          <p:nvPr/>
        </p:nvSpPr>
        <p:spPr>
          <a:xfrm>
            <a:off x="829845" y="3238892"/>
            <a:ext cx="12182429" cy="523220"/>
          </a:xfrm>
          <a:prstGeom prst="rect">
            <a:avLst/>
          </a:prstGeom>
          <a:noFill/>
        </p:spPr>
        <p:txBody>
          <a:bodyPr wrap="square">
            <a:spAutoFit/>
          </a:bodyPr>
          <a:lstStyle/>
          <a:p>
            <a:pPr marL="457200" indent="-457200">
              <a:buFont typeface="Arial" panose="020B0604020202020204" pitchFamily="34" charset="0"/>
              <a:buChar char="•"/>
            </a:pPr>
            <a:r>
              <a:rPr kumimoji="0" lang="fr-FR" altLang="fr-FR" sz="2800" b="0" i="0" u="none" strike="noStrike" cap="none" normalizeH="0" baseline="0" dirty="0">
                <a:ln>
                  <a:noFill/>
                </a:ln>
                <a:solidFill>
                  <a:schemeClr val="tx1"/>
                </a:solidFill>
                <a:effectLst/>
              </a:rPr>
              <a:t>A group </a:t>
            </a:r>
            <a:r>
              <a:rPr kumimoji="0" lang="fr-FR" altLang="fr-FR" sz="2800" b="0" i="0" u="none" strike="noStrike" cap="none" normalizeH="0" baseline="0" dirty="0" err="1">
                <a:ln>
                  <a:noFill/>
                </a:ln>
                <a:solidFill>
                  <a:schemeClr val="tx1"/>
                </a:solidFill>
                <a:effectLst/>
              </a:rPr>
              <a:t>that</a:t>
            </a:r>
            <a:r>
              <a:rPr kumimoji="0" lang="fr-FR" altLang="fr-FR" sz="2800" b="0" i="0" u="none" strike="noStrike" cap="none" normalizeH="0" baseline="0" dirty="0">
                <a:ln>
                  <a:noFill/>
                </a:ln>
                <a:solidFill>
                  <a:schemeClr val="tx1"/>
                </a:solidFill>
                <a:effectLst/>
              </a:rPr>
              <a:t> </a:t>
            </a:r>
            <a:r>
              <a:rPr kumimoji="0" lang="fr-FR" altLang="fr-FR" sz="2800" b="0" i="0" u="none" strike="noStrike" cap="none" normalizeH="0" baseline="0" dirty="0" err="1">
                <a:ln>
                  <a:noFill/>
                </a:ln>
                <a:solidFill>
                  <a:schemeClr val="tx1"/>
                </a:solidFill>
                <a:effectLst/>
              </a:rPr>
              <a:t>employs</a:t>
            </a:r>
            <a:r>
              <a:rPr kumimoji="0" lang="fr-FR" altLang="fr-FR" sz="2800" b="0" i="0" u="none" strike="noStrike" cap="none" normalizeH="0" baseline="0" dirty="0">
                <a:ln>
                  <a:noFill/>
                </a:ln>
                <a:solidFill>
                  <a:schemeClr val="tx1"/>
                </a:solidFill>
                <a:effectLst/>
              </a:rPr>
              <a:t> 20 people</a:t>
            </a:r>
            <a:endParaRPr lang="fr-FR" sz="2800" dirty="0"/>
          </a:p>
        </p:txBody>
      </p:sp>
      <p:sp>
        <p:nvSpPr>
          <p:cNvPr id="10" name="ZoneTexte 9">
            <a:extLst>
              <a:ext uri="{FF2B5EF4-FFF2-40B4-BE49-F238E27FC236}">
                <a16:creationId xmlns:a16="http://schemas.microsoft.com/office/drawing/2014/main" id="{AD4C2D51-C53E-2D44-1C80-CAEE16174709}"/>
              </a:ext>
            </a:extLst>
          </p:cNvPr>
          <p:cNvSpPr txBox="1"/>
          <p:nvPr/>
        </p:nvSpPr>
        <p:spPr>
          <a:xfrm>
            <a:off x="829845" y="3805057"/>
            <a:ext cx="12182429" cy="523220"/>
          </a:xfrm>
          <a:prstGeom prst="rect">
            <a:avLst/>
          </a:prstGeom>
          <a:noFill/>
        </p:spPr>
        <p:txBody>
          <a:bodyPr wrap="square">
            <a:spAutoFit/>
          </a:bodyPr>
          <a:lstStyle/>
          <a:p>
            <a:pPr marL="457200" marR="0" lvl="0" indent="-457200"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fr-FR" altLang="fr-FR" sz="2800" b="0" i="0" u="none" strike="noStrike" cap="none" normalizeH="0" baseline="0" dirty="0">
                <a:ln>
                  <a:noFill/>
                </a:ln>
                <a:solidFill>
                  <a:schemeClr val="tx1"/>
                </a:solidFill>
                <a:effectLst/>
              </a:rPr>
              <a:t>A group </a:t>
            </a:r>
            <a:r>
              <a:rPr kumimoji="0" lang="fr-FR" altLang="fr-FR" sz="2800" b="0" i="0" u="none" strike="noStrike" cap="none" normalizeH="0" baseline="0" dirty="0" err="1">
                <a:ln>
                  <a:noFill/>
                </a:ln>
                <a:solidFill>
                  <a:schemeClr val="tx1"/>
                </a:solidFill>
                <a:effectLst/>
              </a:rPr>
              <a:t>that</a:t>
            </a:r>
            <a:r>
              <a:rPr kumimoji="0" lang="fr-FR" altLang="fr-FR" sz="2800" b="0" i="0" u="none" strike="noStrike" cap="none" normalizeH="0" baseline="0" dirty="0">
                <a:ln>
                  <a:noFill/>
                </a:ln>
                <a:solidFill>
                  <a:schemeClr val="tx1"/>
                </a:solidFill>
                <a:effectLst/>
              </a:rPr>
              <a:t> </a:t>
            </a:r>
            <a:r>
              <a:rPr kumimoji="0" lang="fr-FR" altLang="fr-FR" sz="2800" b="0" i="0" u="none" strike="noStrike" cap="none" normalizeH="0" baseline="0" dirty="0" err="1">
                <a:ln>
                  <a:noFill/>
                </a:ln>
                <a:solidFill>
                  <a:schemeClr val="tx1"/>
                </a:solidFill>
                <a:effectLst/>
              </a:rPr>
              <a:t>generates</a:t>
            </a:r>
            <a:r>
              <a:rPr kumimoji="0" lang="fr-FR" altLang="fr-FR" sz="2800" b="0" i="0" u="none" strike="noStrike" cap="none" normalizeH="0" baseline="0" dirty="0">
                <a:ln>
                  <a:noFill/>
                </a:ln>
                <a:solidFill>
                  <a:schemeClr val="tx1"/>
                </a:solidFill>
                <a:effectLst/>
              </a:rPr>
              <a:t> a turnover of 1.5 million euros. </a:t>
            </a:r>
          </a:p>
        </p:txBody>
      </p:sp>
    </p:spTree>
    <p:extLst>
      <p:ext uri="{BB962C8B-B14F-4D97-AF65-F5344CB8AC3E}">
        <p14:creationId xmlns:p14="http://schemas.microsoft.com/office/powerpoint/2010/main" val="89066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Arbre dans une montagne">
            <a:extLst>
              <a:ext uri="{FF2B5EF4-FFF2-40B4-BE49-F238E27FC236}">
                <a16:creationId xmlns:a16="http://schemas.microsoft.com/office/drawing/2014/main" id="{0C91E97D-2D11-7205-0367-23778DD1956B}"/>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bright="3000" contrast="-14000"/>
                    </a14:imgEffect>
                  </a14:imgLayer>
                </a14:imgProps>
              </a:ext>
              <a:ext uri="{28A0092B-C50C-407E-A947-70E740481C1C}">
                <a14:useLocalDpi xmlns:a14="http://schemas.microsoft.com/office/drawing/2010/main" val="0"/>
              </a:ext>
            </a:extLst>
          </a:blip>
          <a:srcRect t="14148" b="18183"/>
          <a:stretch/>
        </p:blipFill>
        <p:spPr>
          <a:xfrm>
            <a:off x="26903" y="294911"/>
            <a:ext cx="12113691" cy="5294330"/>
          </a:xfrm>
          <a:prstGeom prst="rect">
            <a:avLst/>
          </a:prstGeom>
          <a:effectLst>
            <a:outerShdw blurRad="596900" dist="330200" dir="8820000" sx="87000" sy="87000" algn="ctr" rotWithShape="0">
              <a:srgbClr val="000000">
                <a:alpha val="29000"/>
              </a:srgbClr>
            </a:outerShdw>
          </a:effectLst>
        </p:spPr>
      </p:pic>
      <p:sp>
        <p:nvSpPr>
          <p:cNvPr id="2" name="Titre 1">
            <a:extLst>
              <a:ext uri="{FF2B5EF4-FFF2-40B4-BE49-F238E27FC236}">
                <a16:creationId xmlns:a16="http://schemas.microsoft.com/office/drawing/2014/main" id="{4B39C2E2-D942-35BB-0225-793DE97CD91F}"/>
              </a:ext>
            </a:extLst>
          </p:cNvPr>
          <p:cNvSpPr>
            <a:spLocks noGrp="1"/>
          </p:cNvSpPr>
          <p:nvPr>
            <p:ph type="title"/>
          </p:nvPr>
        </p:nvSpPr>
        <p:spPr>
          <a:xfrm>
            <a:off x="589556" y="5746071"/>
            <a:ext cx="11175096" cy="852260"/>
          </a:xfrm>
        </p:spPr>
        <p:txBody>
          <a:bodyPr vert="horz" lIns="91440" tIns="45720" rIns="91440" bIns="45720" rtlCol="0" anchor="ctr">
            <a:normAutofit fontScale="90000"/>
          </a:bodyPr>
          <a:lstStyle/>
          <a:p>
            <a:pPr algn="ctr"/>
            <a:r>
              <a:rPr lang="en-US" sz="3600" b="1" spc="240" dirty="0">
                <a:solidFill>
                  <a:srgbClr val="002060"/>
                </a:solidFill>
              </a:rPr>
              <a:t>TARA GROUP team hopes to be useful for your business !</a:t>
            </a:r>
            <a:br>
              <a:rPr lang="en-US" sz="3600" b="1" spc="240" dirty="0">
                <a:solidFill>
                  <a:srgbClr val="002060"/>
                </a:solidFill>
              </a:rPr>
            </a:br>
            <a:r>
              <a:rPr lang="en-US" sz="3600" b="1" spc="240" dirty="0">
                <a:solidFill>
                  <a:srgbClr val="002060"/>
                </a:solidFill>
              </a:rPr>
              <a:t>Thank you for your attention !</a:t>
            </a:r>
          </a:p>
        </p:txBody>
      </p:sp>
      <p:pic>
        <p:nvPicPr>
          <p:cNvPr id="7" name="Image 6" descr="Une image contenant texte, Police, capture d’écran, Graphique&#10;&#10;Description générée automatiquement">
            <a:extLst>
              <a:ext uri="{FF2B5EF4-FFF2-40B4-BE49-F238E27FC236}">
                <a16:creationId xmlns:a16="http://schemas.microsoft.com/office/drawing/2014/main" id="{4AD75835-1597-9039-2EF5-609E6F24CE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1784" y="3274977"/>
            <a:ext cx="1626968" cy="1775103"/>
          </a:xfrm>
          <a:prstGeom prst="rect">
            <a:avLst/>
          </a:prstGeom>
        </p:spPr>
      </p:pic>
      <p:grpSp>
        <p:nvGrpSpPr>
          <p:cNvPr id="27" name="Groupe 26">
            <a:extLst>
              <a:ext uri="{FF2B5EF4-FFF2-40B4-BE49-F238E27FC236}">
                <a16:creationId xmlns:a16="http://schemas.microsoft.com/office/drawing/2014/main" id="{0BCE95C7-4D4D-45D7-5AD0-96DE289C561E}"/>
              </a:ext>
            </a:extLst>
          </p:cNvPr>
          <p:cNvGrpSpPr/>
          <p:nvPr/>
        </p:nvGrpSpPr>
        <p:grpSpPr>
          <a:xfrm>
            <a:off x="9269720" y="3188644"/>
            <a:ext cx="2494932" cy="1861436"/>
            <a:chOff x="136275" y="3143250"/>
            <a:chExt cx="2494932" cy="1861436"/>
          </a:xfrm>
        </p:grpSpPr>
        <p:pic>
          <p:nvPicPr>
            <p:cNvPr id="4" name="Image 3">
              <a:extLst>
                <a:ext uri="{FF2B5EF4-FFF2-40B4-BE49-F238E27FC236}">
                  <a16:creationId xmlns:a16="http://schemas.microsoft.com/office/drawing/2014/main" id="{CA7D287D-4C60-14B2-D406-02333260B0F7}"/>
                </a:ext>
              </a:extLst>
            </p:cNvPr>
            <p:cNvPicPr>
              <a:picLocks noChangeAspect="1"/>
            </p:cNvPicPr>
            <p:nvPr/>
          </p:nvPicPr>
          <p:blipFill>
            <a:blip r:embed="rId5">
              <a:extLst>
                <a:ext uri="{28A0092B-C50C-407E-A947-70E740481C1C}">
                  <a14:useLocalDpi xmlns:a14="http://schemas.microsoft.com/office/drawing/2010/main" val="0"/>
                </a:ext>
              </a:extLst>
            </a:blip>
            <a:srcRect l="20006" t="46537" r="11407"/>
            <a:stretch/>
          </p:blipFill>
          <p:spPr>
            <a:xfrm>
              <a:off x="136275" y="3229584"/>
              <a:ext cx="2494932" cy="1775102"/>
            </a:xfrm>
            <a:prstGeom prst="rect">
              <a:avLst/>
            </a:prstGeom>
          </p:spPr>
        </p:pic>
        <p:cxnSp>
          <p:nvCxnSpPr>
            <p:cNvPr id="11" name="Connecteur droit 10">
              <a:extLst>
                <a:ext uri="{FF2B5EF4-FFF2-40B4-BE49-F238E27FC236}">
                  <a16:creationId xmlns:a16="http://schemas.microsoft.com/office/drawing/2014/main" id="{71EEFEB5-C824-1B63-FF20-BA53C616ED43}"/>
                </a:ext>
              </a:extLst>
            </p:cNvPr>
            <p:cNvCxnSpPr>
              <a:cxnSpLocks/>
            </p:cNvCxnSpPr>
            <p:nvPr/>
          </p:nvCxnSpPr>
          <p:spPr>
            <a:xfrm>
              <a:off x="335666" y="4928414"/>
              <a:ext cx="2037710" cy="0"/>
            </a:xfrm>
            <a:prstGeom prst="line">
              <a:avLst/>
            </a:prstGeom>
            <a:ln w="635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D4A81328-FF60-E468-F2B7-34A2E63CDC5B}"/>
                </a:ext>
              </a:extLst>
            </p:cNvPr>
            <p:cNvCxnSpPr>
              <a:cxnSpLocks/>
            </p:cNvCxnSpPr>
            <p:nvPr/>
          </p:nvCxnSpPr>
          <p:spPr>
            <a:xfrm>
              <a:off x="1352805" y="3186113"/>
              <a:ext cx="995108" cy="1712118"/>
            </a:xfrm>
            <a:prstGeom prst="line">
              <a:avLst/>
            </a:prstGeom>
            <a:ln w="635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12393A66-712A-A517-9ECB-8CB65FB16DF2}"/>
                </a:ext>
              </a:extLst>
            </p:cNvPr>
            <p:cNvCxnSpPr>
              <a:cxnSpLocks/>
            </p:cNvCxnSpPr>
            <p:nvPr/>
          </p:nvCxnSpPr>
          <p:spPr>
            <a:xfrm flipH="1">
              <a:off x="335666" y="3143250"/>
              <a:ext cx="1017139" cy="1773259"/>
            </a:xfrm>
            <a:prstGeom prst="line">
              <a:avLst/>
            </a:prstGeom>
            <a:ln w="635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6516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ce réservé du contenu 4" descr="Arbre dans une montagne">
            <a:extLst>
              <a:ext uri="{FF2B5EF4-FFF2-40B4-BE49-F238E27FC236}">
                <a16:creationId xmlns:a16="http://schemas.microsoft.com/office/drawing/2014/main" id="{AC9F7A30-872C-2BD8-BA10-EB73A48F5404}"/>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Effect>
                      <a14:brightnessContrast bright="3000" contrast="-14000"/>
                    </a14:imgEffect>
                  </a14:imgLayer>
                </a14:imgProps>
              </a:ext>
              <a:ext uri="{28A0092B-C50C-407E-A947-70E740481C1C}">
                <a14:useLocalDpi xmlns:a14="http://schemas.microsoft.com/office/drawing/2010/main" val="0"/>
              </a:ext>
            </a:extLst>
          </a:blip>
          <a:srcRect t="14148" b="18183"/>
          <a:stretch/>
        </p:blipFill>
        <p:spPr>
          <a:xfrm>
            <a:off x="39154" y="256810"/>
            <a:ext cx="12113691" cy="5451161"/>
          </a:xfrm>
          <a:prstGeom prst="rect">
            <a:avLst/>
          </a:prstGeom>
          <a:effectLst>
            <a:outerShdw blurRad="596900" dist="330200" dir="8820000" sx="87000" sy="87000" algn="ctr" rotWithShape="0">
              <a:srgbClr val="000000">
                <a:alpha val="29000"/>
              </a:srgbClr>
            </a:outerShdw>
          </a:effectLst>
        </p:spPr>
      </p:pic>
      <p:sp>
        <p:nvSpPr>
          <p:cNvPr id="2" name="Titre 1">
            <a:extLst>
              <a:ext uri="{FF2B5EF4-FFF2-40B4-BE49-F238E27FC236}">
                <a16:creationId xmlns:a16="http://schemas.microsoft.com/office/drawing/2014/main" id="{BC1CC3B6-B9BA-54BC-ACD6-E792AA2A12AA}"/>
              </a:ext>
            </a:extLst>
          </p:cNvPr>
          <p:cNvSpPr>
            <a:spLocks noGrp="1"/>
          </p:cNvSpPr>
          <p:nvPr>
            <p:ph type="ctrTitle"/>
          </p:nvPr>
        </p:nvSpPr>
        <p:spPr>
          <a:xfrm>
            <a:off x="2608118" y="477982"/>
            <a:ext cx="9144000" cy="4184073"/>
          </a:xfrm>
        </p:spPr>
        <p:txBody>
          <a:bodyPr>
            <a:normAutofit fontScale="90000"/>
          </a:bodyPr>
          <a:lstStyle/>
          <a:p>
            <a:pPr algn="r"/>
            <a:r>
              <a:rPr lang="en-US" dirty="0">
                <a:latin typeface="Georgia" panose="02040502050405020303" pitchFamily="18" charset="0"/>
              </a:rPr>
              <a:t>Tara evolves ! </a:t>
            </a:r>
            <a:br>
              <a:rPr lang="en-US" dirty="0">
                <a:latin typeface="Georgia" panose="02040502050405020303" pitchFamily="18" charset="0"/>
              </a:rPr>
            </a:br>
            <a:br>
              <a:rPr lang="en-US" dirty="0">
                <a:latin typeface="Georgia" panose="02040502050405020303" pitchFamily="18" charset="0"/>
              </a:rPr>
            </a:br>
            <a:r>
              <a:rPr lang="en-US" dirty="0">
                <a:latin typeface="Georgia" panose="02040502050405020303" pitchFamily="18" charset="0"/>
              </a:rPr>
              <a:t>Now as Tara Group, we're reinventing to deliver even more tailored solutions ...</a:t>
            </a:r>
            <a:endParaRPr lang="fr-FR" dirty="0">
              <a:latin typeface="Georgia" panose="02040502050405020303" pitchFamily="18" charset="0"/>
            </a:endParaRPr>
          </a:p>
        </p:txBody>
      </p:sp>
    </p:spTree>
    <p:extLst>
      <p:ext uri="{BB962C8B-B14F-4D97-AF65-F5344CB8AC3E}">
        <p14:creationId xmlns:p14="http://schemas.microsoft.com/office/powerpoint/2010/main" val="3697368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A5C98D-EC83-489E-A3E5-E158ACB81486}"/>
              </a:ext>
            </a:extLst>
          </p:cNvPr>
          <p:cNvSpPr>
            <a:spLocks noGrp="1"/>
          </p:cNvSpPr>
          <p:nvPr>
            <p:ph type="title"/>
          </p:nvPr>
        </p:nvSpPr>
        <p:spPr>
          <a:xfrm>
            <a:off x="1671638" y="457200"/>
            <a:ext cx="3100387" cy="828675"/>
          </a:xfrm>
        </p:spPr>
        <p:txBody>
          <a:bodyPr/>
          <a:lstStyle/>
          <a:p>
            <a:r>
              <a:rPr lang="fr-FR" dirty="0" err="1"/>
              <a:t>Why</a:t>
            </a:r>
            <a:r>
              <a:rPr lang="fr-FR" dirty="0"/>
              <a:t>?</a:t>
            </a:r>
          </a:p>
        </p:txBody>
      </p:sp>
      <p:pic>
        <p:nvPicPr>
          <p:cNvPr id="6" name="Espace réservé du contenu 5" descr="Des mains qui se tendent l’une vers l’autre">
            <a:extLst>
              <a:ext uri="{FF2B5EF4-FFF2-40B4-BE49-F238E27FC236}">
                <a16:creationId xmlns:a16="http://schemas.microsoft.com/office/drawing/2014/main" id="{E33CF81C-21BB-DC75-F54A-B064FB967D2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13459" b="19758"/>
          <a:stretch/>
        </p:blipFill>
        <p:spPr>
          <a:xfrm>
            <a:off x="0" y="577284"/>
            <a:ext cx="12192000" cy="6134146"/>
          </a:xfrm>
        </p:spPr>
      </p:pic>
      <p:sp>
        <p:nvSpPr>
          <p:cNvPr id="4" name="Espace réservé du texte 3">
            <a:extLst>
              <a:ext uri="{FF2B5EF4-FFF2-40B4-BE49-F238E27FC236}">
                <a16:creationId xmlns:a16="http://schemas.microsoft.com/office/drawing/2014/main" id="{66543C47-8C07-D242-6500-E3D9D9C6B732}"/>
              </a:ext>
            </a:extLst>
          </p:cNvPr>
          <p:cNvSpPr>
            <a:spLocks noGrp="1"/>
          </p:cNvSpPr>
          <p:nvPr>
            <p:ph type="body" sz="half" idx="2"/>
          </p:nvPr>
        </p:nvSpPr>
        <p:spPr>
          <a:xfrm>
            <a:off x="0" y="771525"/>
            <a:ext cx="12192000" cy="5939905"/>
          </a:xfrm>
        </p:spPr>
        <p:txBody>
          <a:bodyPr>
            <a:normAutofit/>
          </a:bodyPr>
          <a:lstStyle/>
          <a:p>
            <a:pPr algn="ctr">
              <a:lnSpc>
                <a:spcPct val="100000"/>
              </a:lnSpc>
              <a:spcAft>
                <a:spcPts val="1200"/>
              </a:spcAft>
            </a:pPr>
            <a:r>
              <a:rPr lang="en-US" sz="2400" dirty="0">
                <a:latin typeface="Georgia" panose="02040502050405020303" pitchFamily="18" charset="0"/>
              </a:rPr>
              <a:t>In France, chartered accountants face challenges in marketing advisory services because clients often believe that accountancy includes all related services. </a:t>
            </a:r>
          </a:p>
          <a:p>
            <a:pPr algn="ctr">
              <a:lnSpc>
                <a:spcPct val="100000"/>
              </a:lnSpc>
              <a:spcAft>
                <a:spcPts val="1200"/>
              </a:spcAft>
            </a:pPr>
            <a:r>
              <a:rPr lang="en-US" sz="2400" dirty="0">
                <a:latin typeface="Georgia" panose="02040502050405020303" pitchFamily="18" charset="0"/>
              </a:rPr>
              <a:t>This misconception limits our ability to demonstrate our strategic consulting expertise and constrains our financial performance.</a:t>
            </a:r>
            <a:endParaRPr lang="en-US" sz="2800" dirty="0"/>
          </a:p>
          <a:p>
            <a:pPr algn="ctr">
              <a:lnSpc>
                <a:spcPct val="100000"/>
              </a:lnSpc>
              <a:spcAft>
                <a:spcPts val="1200"/>
              </a:spcAft>
            </a:pPr>
            <a:endParaRPr lang="en-US" sz="2800" dirty="0"/>
          </a:p>
          <a:p>
            <a:pPr algn="ctr"/>
            <a:endParaRPr lang="en-US" sz="2800" dirty="0"/>
          </a:p>
          <a:p>
            <a:pPr algn="ctr"/>
            <a:endParaRPr lang="en-US" sz="2800" dirty="0"/>
          </a:p>
          <a:p>
            <a:pPr algn="ctr"/>
            <a:endParaRPr lang="en-US" sz="2800" dirty="0"/>
          </a:p>
          <a:p>
            <a:pPr algn="ctr"/>
            <a:r>
              <a:rPr lang="en-US" sz="3200" spc="110" dirty="0">
                <a:latin typeface="Georgia" panose="02040502050405020303" pitchFamily="18" charset="0"/>
              </a:rPr>
              <a:t>We've strategically decided to split these activities, sharpening the focus on the value of our specialized advisory services.</a:t>
            </a:r>
            <a:endParaRPr lang="fr-FR" sz="3200" spc="110" dirty="0">
              <a:latin typeface="Georgia" panose="02040502050405020303" pitchFamily="18" charset="0"/>
            </a:endParaRPr>
          </a:p>
        </p:txBody>
      </p:sp>
    </p:spTree>
    <p:extLst>
      <p:ext uri="{BB962C8B-B14F-4D97-AF65-F5344CB8AC3E}">
        <p14:creationId xmlns:p14="http://schemas.microsoft.com/office/powerpoint/2010/main" val="534010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F38268F6-9128-F491-3299-4027983A72FC}"/>
              </a:ext>
            </a:extLst>
          </p:cNvPr>
          <p:cNvSpPr txBox="1"/>
          <p:nvPr/>
        </p:nvSpPr>
        <p:spPr>
          <a:xfrm>
            <a:off x="3823855" y="1134025"/>
            <a:ext cx="4488872" cy="987504"/>
          </a:xfrm>
          <a:prstGeom prst="roundRect">
            <a:avLst/>
          </a:prstGeom>
          <a:solidFill>
            <a:schemeClr val="accent5">
              <a:lumMod val="20000"/>
              <a:lumOff val="80000"/>
            </a:schemeClr>
          </a:solidFill>
          <a:ln w="38100">
            <a:solidFill>
              <a:schemeClr val="accent3">
                <a:lumMod val="75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fr-FR" sz="2000" b="1" dirty="0">
                <a:solidFill>
                  <a:schemeClr val="tx1">
                    <a:lumMod val="65000"/>
                    <a:lumOff val="35000"/>
                  </a:schemeClr>
                </a:solidFill>
              </a:rPr>
              <a:t>Philippe Declercq</a:t>
            </a:r>
          </a:p>
          <a:p>
            <a:pPr algn="ctr"/>
            <a:r>
              <a:rPr lang="fr-FR" i="1" dirty="0" err="1">
                <a:solidFill>
                  <a:schemeClr val="tx1">
                    <a:lumMod val="50000"/>
                    <a:lumOff val="50000"/>
                  </a:schemeClr>
                </a:solidFill>
              </a:rPr>
              <a:t>Owner</a:t>
            </a:r>
            <a:br>
              <a:rPr lang="fr-FR" dirty="0">
                <a:solidFill>
                  <a:schemeClr val="tx1">
                    <a:lumMod val="50000"/>
                    <a:lumOff val="50000"/>
                  </a:schemeClr>
                </a:solidFill>
              </a:rPr>
            </a:br>
            <a:r>
              <a:rPr lang="fr-FR" sz="1400" dirty="0" err="1">
                <a:solidFill>
                  <a:schemeClr val="tx1">
                    <a:lumMod val="50000"/>
                    <a:lumOff val="50000"/>
                  </a:schemeClr>
                </a:solidFill>
              </a:rPr>
              <a:t>Employs</a:t>
            </a:r>
            <a:r>
              <a:rPr lang="fr-FR" sz="1400" dirty="0">
                <a:solidFill>
                  <a:schemeClr val="tx1">
                    <a:lumMod val="50000"/>
                    <a:lumOff val="50000"/>
                  </a:schemeClr>
                </a:solidFill>
              </a:rPr>
              <a:t> </a:t>
            </a:r>
            <a:r>
              <a:rPr lang="fr-FR" sz="1400" dirty="0" err="1">
                <a:solidFill>
                  <a:schemeClr val="tx1">
                    <a:lumMod val="50000"/>
                    <a:lumOff val="50000"/>
                  </a:schemeClr>
                </a:solidFill>
              </a:rPr>
              <a:t>two</a:t>
            </a:r>
            <a:r>
              <a:rPr lang="fr-FR" sz="1400" dirty="0">
                <a:solidFill>
                  <a:schemeClr val="tx1">
                    <a:lumMod val="50000"/>
                    <a:lumOff val="50000"/>
                  </a:schemeClr>
                </a:solidFill>
              </a:rPr>
              <a:t> </a:t>
            </a:r>
            <a:r>
              <a:rPr lang="fr-FR" sz="1400" dirty="0" err="1">
                <a:solidFill>
                  <a:schemeClr val="tx1">
                    <a:lumMod val="50000"/>
                    <a:lumOff val="50000"/>
                  </a:schemeClr>
                </a:solidFill>
              </a:rPr>
              <a:t>freelancers</a:t>
            </a:r>
            <a:endParaRPr lang="fr-FR" sz="1400" dirty="0">
              <a:solidFill>
                <a:schemeClr val="tx1">
                  <a:lumMod val="50000"/>
                  <a:lumOff val="50000"/>
                </a:schemeClr>
              </a:solidFill>
            </a:endParaRPr>
          </a:p>
        </p:txBody>
      </p:sp>
      <p:sp>
        <p:nvSpPr>
          <p:cNvPr id="7" name="ZoneTexte 6">
            <a:extLst>
              <a:ext uri="{FF2B5EF4-FFF2-40B4-BE49-F238E27FC236}">
                <a16:creationId xmlns:a16="http://schemas.microsoft.com/office/drawing/2014/main" id="{B63A6586-034E-FC28-B3CB-82CD5DB8AA39}"/>
              </a:ext>
            </a:extLst>
          </p:cNvPr>
          <p:cNvSpPr txBox="1"/>
          <p:nvPr/>
        </p:nvSpPr>
        <p:spPr>
          <a:xfrm>
            <a:off x="1196110" y="2978724"/>
            <a:ext cx="4488872" cy="1328023"/>
          </a:xfrm>
          <a:prstGeom prst="roundRect">
            <a:avLst/>
          </a:prstGeom>
          <a:solidFill>
            <a:schemeClr val="bg1">
              <a:lumMod val="95000"/>
            </a:schemeClr>
          </a:solidFill>
          <a:ln w="57150">
            <a:solidFill>
              <a:schemeClr val="accent1">
                <a:lumMod val="40000"/>
                <a:lumOff val="60000"/>
              </a:schemeClr>
            </a:solidFill>
          </a:ln>
        </p:spPr>
        <p:txBody>
          <a:bodyPr wrap="square" rtlCol="0">
            <a:spAutoFit/>
          </a:bodyPr>
          <a:lstStyle/>
          <a:p>
            <a:pPr algn="ctr"/>
            <a:r>
              <a:rPr lang="fr-FR" b="1" dirty="0">
                <a:solidFill>
                  <a:schemeClr val="accent5">
                    <a:lumMod val="75000"/>
                  </a:schemeClr>
                </a:solidFill>
              </a:rPr>
              <a:t>TARA EXPERTISE ET CONSEIL</a:t>
            </a:r>
            <a:br>
              <a:rPr lang="fr-FR" dirty="0">
                <a:solidFill>
                  <a:schemeClr val="accent5">
                    <a:lumMod val="75000"/>
                  </a:schemeClr>
                </a:solidFill>
              </a:rPr>
            </a:br>
            <a:r>
              <a:rPr lang="fr-FR" dirty="0" err="1">
                <a:solidFill>
                  <a:schemeClr val="accent5">
                    <a:lumMod val="75000"/>
                  </a:schemeClr>
                </a:solidFill>
              </a:rPr>
              <a:t>Accounting</a:t>
            </a:r>
            <a:r>
              <a:rPr lang="fr-FR" dirty="0">
                <a:solidFill>
                  <a:schemeClr val="accent5">
                    <a:lumMod val="75000"/>
                  </a:schemeClr>
                </a:solidFill>
              </a:rPr>
              <a:t> Expertise and Consulting</a:t>
            </a:r>
          </a:p>
          <a:p>
            <a:r>
              <a:rPr lang="fr-FR" dirty="0">
                <a:solidFill>
                  <a:schemeClr val="accent5">
                    <a:lumMod val="75000"/>
                  </a:schemeClr>
                </a:solidFill>
              </a:rPr>
              <a:t>40 </a:t>
            </a:r>
            <a:r>
              <a:rPr lang="fr-FR" dirty="0" err="1">
                <a:solidFill>
                  <a:schemeClr val="accent5">
                    <a:lumMod val="75000"/>
                  </a:schemeClr>
                </a:solidFill>
              </a:rPr>
              <a:t>customers</a:t>
            </a:r>
            <a:endParaRPr lang="fr-FR" dirty="0">
              <a:solidFill>
                <a:schemeClr val="accent5">
                  <a:lumMod val="75000"/>
                </a:schemeClr>
              </a:solidFill>
            </a:endParaRPr>
          </a:p>
          <a:p>
            <a:r>
              <a:rPr lang="fr-FR" dirty="0">
                <a:solidFill>
                  <a:schemeClr val="accent5">
                    <a:lumMod val="75000"/>
                  </a:schemeClr>
                </a:solidFill>
              </a:rPr>
              <a:t>€80,000 in revenue</a:t>
            </a:r>
          </a:p>
        </p:txBody>
      </p:sp>
      <p:sp>
        <p:nvSpPr>
          <p:cNvPr id="11" name="ZoneTexte 10">
            <a:extLst>
              <a:ext uri="{FF2B5EF4-FFF2-40B4-BE49-F238E27FC236}">
                <a16:creationId xmlns:a16="http://schemas.microsoft.com/office/drawing/2014/main" id="{D1986ACE-0A4C-9484-845B-97F3BF5EC7BE}"/>
              </a:ext>
            </a:extLst>
          </p:cNvPr>
          <p:cNvSpPr txBox="1"/>
          <p:nvPr/>
        </p:nvSpPr>
        <p:spPr>
          <a:xfrm>
            <a:off x="6890327" y="2978723"/>
            <a:ext cx="4488872" cy="1328023"/>
          </a:xfrm>
          <a:prstGeom prst="roundRect">
            <a:avLst/>
          </a:prstGeom>
          <a:solidFill>
            <a:schemeClr val="bg1">
              <a:lumMod val="95000"/>
            </a:schemeClr>
          </a:solidFill>
          <a:ln w="57150">
            <a:solidFill>
              <a:schemeClr val="accent1">
                <a:lumMod val="40000"/>
                <a:lumOff val="60000"/>
              </a:schemeClr>
            </a:solidFill>
          </a:ln>
        </p:spPr>
        <p:txBody>
          <a:bodyPr wrap="square" rtlCol="0">
            <a:spAutoFit/>
          </a:bodyPr>
          <a:lstStyle/>
          <a:p>
            <a:pPr algn="ctr"/>
            <a:r>
              <a:rPr lang="fr-FR" b="1" dirty="0">
                <a:solidFill>
                  <a:schemeClr val="accent5">
                    <a:lumMod val="75000"/>
                  </a:schemeClr>
                </a:solidFill>
              </a:rPr>
              <a:t>CABINET PHILIPPE DECLERCQ</a:t>
            </a:r>
            <a:br>
              <a:rPr lang="fr-FR" b="1" dirty="0">
                <a:solidFill>
                  <a:schemeClr val="accent5">
                    <a:lumMod val="75000"/>
                  </a:schemeClr>
                </a:solidFill>
              </a:rPr>
            </a:br>
            <a:r>
              <a:rPr lang="en-US" dirty="0">
                <a:solidFill>
                  <a:schemeClr val="accent5">
                    <a:lumMod val="75000"/>
                  </a:schemeClr>
                </a:solidFill>
              </a:rPr>
              <a:t>Statutory and Financial Auditing</a:t>
            </a:r>
            <a:endParaRPr lang="fr-FR" dirty="0">
              <a:solidFill>
                <a:schemeClr val="accent5">
                  <a:lumMod val="75000"/>
                </a:schemeClr>
              </a:solidFill>
            </a:endParaRPr>
          </a:p>
          <a:p>
            <a:r>
              <a:rPr lang="fr-FR" dirty="0">
                <a:solidFill>
                  <a:schemeClr val="accent5">
                    <a:lumMod val="75000"/>
                  </a:schemeClr>
                </a:solidFill>
              </a:rPr>
              <a:t>13 </a:t>
            </a:r>
            <a:r>
              <a:rPr lang="fr-FR" dirty="0" err="1">
                <a:solidFill>
                  <a:schemeClr val="accent5">
                    <a:lumMod val="75000"/>
                  </a:schemeClr>
                </a:solidFill>
              </a:rPr>
              <a:t>customers</a:t>
            </a:r>
            <a:endParaRPr lang="fr-FR" dirty="0">
              <a:solidFill>
                <a:schemeClr val="accent5">
                  <a:lumMod val="75000"/>
                </a:schemeClr>
              </a:solidFill>
            </a:endParaRPr>
          </a:p>
          <a:p>
            <a:r>
              <a:rPr lang="fr-FR" dirty="0">
                <a:solidFill>
                  <a:schemeClr val="accent5">
                    <a:lumMod val="75000"/>
                  </a:schemeClr>
                </a:solidFill>
              </a:rPr>
              <a:t>€90,000 in revenue</a:t>
            </a:r>
          </a:p>
        </p:txBody>
      </p:sp>
      <p:sp>
        <p:nvSpPr>
          <p:cNvPr id="12" name="ZoneTexte 11">
            <a:extLst>
              <a:ext uri="{FF2B5EF4-FFF2-40B4-BE49-F238E27FC236}">
                <a16:creationId xmlns:a16="http://schemas.microsoft.com/office/drawing/2014/main" id="{4DCABF44-5851-5748-AA67-3A3C6100627D}"/>
              </a:ext>
            </a:extLst>
          </p:cNvPr>
          <p:cNvSpPr txBox="1"/>
          <p:nvPr/>
        </p:nvSpPr>
        <p:spPr>
          <a:xfrm>
            <a:off x="1196110" y="4548713"/>
            <a:ext cx="4488872" cy="1634490"/>
          </a:xfrm>
          <a:prstGeom prst="roundRect">
            <a:avLst/>
          </a:prstGeom>
          <a:solidFill>
            <a:schemeClr val="bg1">
              <a:lumMod val="95000"/>
            </a:schemeClr>
          </a:solidFill>
          <a:ln w="57150">
            <a:solidFill>
              <a:schemeClr val="accent1">
                <a:lumMod val="40000"/>
                <a:lumOff val="60000"/>
              </a:schemeClr>
            </a:solidFill>
          </a:ln>
        </p:spPr>
        <p:txBody>
          <a:bodyPr wrap="square" rtlCol="0">
            <a:spAutoFit/>
          </a:bodyPr>
          <a:lstStyle/>
          <a:p>
            <a:pPr algn="ctr"/>
            <a:r>
              <a:rPr lang="fr-FR" b="1" dirty="0">
                <a:solidFill>
                  <a:schemeClr val="accent5">
                    <a:lumMod val="75000"/>
                  </a:schemeClr>
                </a:solidFill>
              </a:rPr>
              <a:t>B KOMPTA</a:t>
            </a:r>
            <a:br>
              <a:rPr lang="fr-FR" dirty="0">
                <a:solidFill>
                  <a:schemeClr val="accent5">
                    <a:lumMod val="75000"/>
                  </a:schemeClr>
                </a:solidFill>
              </a:rPr>
            </a:br>
            <a:r>
              <a:rPr lang="fr-FR" dirty="0" err="1">
                <a:solidFill>
                  <a:schemeClr val="accent5">
                    <a:lumMod val="75000"/>
                  </a:schemeClr>
                </a:solidFill>
              </a:rPr>
              <a:t>Accounting</a:t>
            </a:r>
            <a:r>
              <a:rPr lang="fr-FR" dirty="0">
                <a:solidFill>
                  <a:schemeClr val="accent5">
                    <a:lumMod val="75000"/>
                  </a:schemeClr>
                </a:solidFill>
              </a:rPr>
              <a:t> Expertise and Consulting</a:t>
            </a:r>
          </a:p>
          <a:p>
            <a:r>
              <a:rPr lang="fr-FR" dirty="0">
                <a:solidFill>
                  <a:schemeClr val="accent5">
                    <a:lumMod val="75000"/>
                  </a:schemeClr>
                </a:solidFill>
              </a:rPr>
              <a:t>80 </a:t>
            </a:r>
            <a:r>
              <a:rPr lang="fr-FR" dirty="0" err="1">
                <a:solidFill>
                  <a:schemeClr val="accent5">
                    <a:lumMod val="75000"/>
                  </a:schemeClr>
                </a:solidFill>
              </a:rPr>
              <a:t>customers</a:t>
            </a:r>
            <a:endParaRPr lang="fr-FR" dirty="0">
              <a:solidFill>
                <a:schemeClr val="accent5">
                  <a:lumMod val="75000"/>
                </a:schemeClr>
              </a:solidFill>
            </a:endParaRPr>
          </a:p>
          <a:p>
            <a:r>
              <a:rPr lang="fr-FR" dirty="0">
                <a:solidFill>
                  <a:schemeClr val="accent5">
                    <a:lumMod val="75000"/>
                  </a:schemeClr>
                </a:solidFill>
              </a:rPr>
              <a:t>4 </a:t>
            </a:r>
            <a:r>
              <a:rPr lang="fr-FR" dirty="0" err="1">
                <a:solidFill>
                  <a:schemeClr val="accent5">
                    <a:lumMod val="75000"/>
                  </a:schemeClr>
                </a:solidFill>
              </a:rPr>
              <a:t>employees</a:t>
            </a:r>
            <a:endParaRPr lang="fr-FR" dirty="0">
              <a:solidFill>
                <a:schemeClr val="accent5">
                  <a:lumMod val="75000"/>
                </a:schemeClr>
              </a:solidFill>
            </a:endParaRPr>
          </a:p>
          <a:p>
            <a:r>
              <a:rPr lang="fr-FR" dirty="0">
                <a:solidFill>
                  <a:schemeClr val="accent5">
                    <a:lumMod val="75000"/>
                  </a:schemeClr>
                </a:solidFill>
              </a:rPr>
              <a:t>€200,000 in revenue</a:t>
            </a:r>
          </a:p>
        </p:txBody>
      </p:sp>
      <p:cxnSp>
        <p:nvCxnSpPr>
          <p:cNvPr id="3" name="Connecteur en angle 2"/>
          <p:cNvCxnSpPr>
            <a:stCxn id="6" idx="2"/>
            <a:endCxn id="11" idx="0"/>
          </p:cNvCxnSpPr>
          <p:nvPr/>
        </p:nvCxnSpPr>
        <p:spPr>
          <a:xfrm rot="16200000" flipH="1">
            <a:off x="7172930" y="1016890"/>
            <a:ext cx="857194" cy="3066472"/>
          </a:xfrm>
          <a:prstGeom prst="bentConnector3">
            <a:avLst/>
          </a:prstGeom>
          <a:ln w="381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 name="Connecteur en angle 12"/>
          <p:cNvCxnSpPr>
            <a:stCxn id="6" idx="2"/>
            <a:endCxn id="7" idx="0"/>
          </p:cNvCxnSpPr>
          <p:nvPr/>
        </p:nvCxnSpPr>
        <p:spPr>
          <a:xfrm rot="5400000">
            <a:off x="4325822" y="1236254"/>
            <a:ext cx="857195" cy="2627745"/>
          </a:xfrm>
          <a:prstGeom prst="bentConnector3">
            <a:avLst/>
          </a:prstGeom>
          <a:ln w="381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a:stCxn id="7" idx="2"/>
            <a:endCxn id="12" idx="0"/>
          </p:cNvCxnSpPr>
          <p:nvPr/>
        </p:nvCxnSpPr>
        <p:spPr>
          <a:xfrm>
            <a:off x="3440546" y="4306747"/>
            <a:ext cx="0" cy="241966"/>
          </a:xfrm>
          <a:prstGeom prst="line">
            <a:avLst/>
          </a:prstGeom>
          <a:ln w="381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3459436" y="133969"/>
            <a:ext cx="5806398" cy="646331"/>
          </a:xfrm>
          <a:prstGeom prst="rect">
            <a:avLst/>
          </a:prstGeom>
        </p:spPr>
        <p:txBody>
          <a:bodyPr wrap="none">
            <a:spAutoFit/>
          </a:bodyPr>
          <a:lstStyle/>
          <a:p>
            <a:r>
              <a:rPr lang="fr-FR" sz="3600" dirty="0" err="1">
                <a:latin typeface="Georgia" panose="02040502050405020303" pitchFamily="18" charset="0"/>
              </a:rPr>
              <a:t>Current</a:t>
            </a:r>
            <a:r>
              <a:rPr lang="fr-FR" sz="3600" dirty="0">
                <a:latin typeface="Georgia" panose="02040502050405020303" pitchFamily="18" charset="0"/>
              </a:rPr>
              <a:t> </a:t>
            </a:r>
            <a:r>
              <a:rPr lang="fr-FR" sz="3600" dirty="0" err="1">
                <a:latin typeface="Georgia" panose="02040502050405020303" pitchFamily="18" charset="0"/>
              </a:rPr>
              <a:t>Organization</a:t>
            </a:r>
            <a:r>
              <a:rPr lang="fr-FR" sz="3600" dirty="0">
                <a:latin typeface="Georgia" panose="02040502050405020303" pitchFamily="18" charset="0"/>
              </a:rPr>
              <a:t> Chart</a:t>
            </a:r>
          </a:p>
        </p:txBody>
      </p:sp>
    </p:spTree>
    <p:extLst>
      <p:ext uri="{BB962C8B-B14F-4D97-AF65-F5344CB8AC3E}">
        <p14:creationId xmlns:p14="http://schemas.microsoft.com/office/powerpoint/2010/main" val="3551831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hlinkClick r:id="rId2" action="ppaction://hlinksldjump"/>
            <a:extLst>
              <a:ext uri="{FF2B5EF4-FFF2-40B4-BE49-F238E27FC236}">
                <a16:creationId xmlns:a16="http://schemas.microsoft.com/office/drawing/2014/main" id="{B63A6586-034E-FC28-B3CB-82CD5DB8AA39}"/>
              </a:ext>
            </a:extLst>
          </p:cNvPr>
          <p:cNvSpPr txBox="1"/>
          <p:nvPr/>
        </p:nvSpPr>
        <p:spPr>
          <a:xfrm>
            <a:off x="1173019" y="1070786"/>
            <a:ext cx="3600000" cy="1080000"/>
          </a:xfrm>
          <a:prstGeom prst="roundRect">
            <a:avLst/>
          </a:prstGeom>
          <a:solidFill>
            <a:schemeClr val="bg1">
              <a:lumMod val="95000"/>
            </a:schemeClr>
          </a:solidFill>
          <a:ln w="57150">
            <a:solidFill>
              <a:schemeClr val="accent1">
                <a:lumMod val="40000"/>
                <a:lumOff val="60000"/>
              </a:schemeClr>
            </a:solidFill>
          </a:ln>
        </p:spPr>
        <p:txBody>
          <a:bodyPr wrap="square" rtlCol="0" anchor="ctr">
            <a:spAutoFit/>
          </a:bodyPr>
          <a:lstStyle/>
          <a:p>
            <a:pPr algn="ctr"/>
            <a:r>
              <a:rPr lang="fr-FR" b="1" dirty="0">
                <a:solidFill>
                  <a:schemeClr val="accent5">
                    <a:lumMod val="75000"/>
                  </a:schemeClr>
                </a:solidFill>
              </a:rPr>
              <a:t>TARA GROUPE</a:t>
            </a:r>
            <a:br>
              <a:rPr lang="fr-FR" dirty="0">
                <a:solidFill>
                  <a:schemeClr val="accent5">
                    <a:lumMod val="75000"/>
                  </a:schemeClr>
                </a:solidFill>
              </a:rPr>
            </a:br>
            <a:r>
              <a:rPr lang="fr-FR" sz="1600" dirty="0">
                <a:solidFill>
                  <a:schemeClr val="accent5">
                    <a:lumMod val="75000"/>
                  </a:schemeClr>
                </a:solidFill>
              </a:rPr>
              <a:t>Philippe Declercq</a:t>
            </a:r>
          </a:p>
        </p:txBody>
      </p:sp>
      <p:sp>
        <p:nvSpPr>
          <p:cNvPr id="11" name="ZoneTexte 10">
            <a:extLst>
              <a:ext uri="{FF2B5EF4-FFF2-40B4-BE49-F238E27FC236}">
                <a16:creationId xmlns:a16="http://schemas.microsoft.com/office/drawing/2014/main" id="{D1986ACE-0A4C-9484-845B-97F3BF5EC7BE}"/>
              </a:ext>
            </a:extLst>
          </p:cNvPr>
          <p:cNvSpPr txBox="1"/>
          <p:nvPr/>
        </p:nvSpPr>
        <p:spPr>
          <a:xfrm>
            <a:off x="7140319" y="1070786"/>
            <a:ext cx="3600000" cy="1080000"/>
          </a:xfrm>
          <a:prstGeom prst="roundRect">
            <a:avLst/>
          </a:prstGeom>
          <a:solidFill>
            <a:schemeClr val="bg1">
              <a:lumMod val="95000"/>
            </a:schemeClr>
          </a:solidFill>
          <a:ln w="57150">
            <a:solidFill>
              <a:schemeClr val="accent1">
                <a:lumMod val="40000"/>
                <a:lumOff val="60000"/>
              </a:schemeClr>
            </a:solidFill>
          </a:ln>
        </p:spPr>
        <p:txBody>
          <a:bodyPr wrap="square" rtlCol="0">
            <a:spAutoFit/>
          </a:bodyPr>
          <a:lstStyle/>
          <a:p>
            <a:pPr algn="ctr"/>
            <a:r>
              <a:rPr lang="fr-FR" b="1" dirty="0">
                <a:solidFill>
                  <a:schemeClr val="accent5">
                    <a:lumMod val="75000"/>
                  </a:schemeClr>
                </a:solidFill>
              </a:rPr>
              <a:t>CABINET PHILIPPE DECLERCQ</a:t>
            </a:r>
            <a:br>
              <a:rPr lang="fr-FR" b="1" dirty="0">
                <a:solidFill>
                  <a:schemeClr val="accent5">
                    <a:lumMod val="75000"/>
                  </a:schemeClr>
                </a:solidFill>
              </a:rPr>
            </a:br>
            <a:r>
              <a:rPr lang="en-US" dirty="0">
                <a:solidFill>
                  <a:schemeClr val="accent5">
                    <a:lumMod val="75000"/>
                  </a:schemeClr>
                </a:solidFill>
              </a:rPr>
              <a:t>Statutory and </a:t>
            </a:r>
          </a:p>
          <a:p>
            <a:pPr algn="ctr"/>
            <a:r>
              <a:rPr lang="en-US" dirty="0">
                <a:solidFill>
                  <a:schemeClr val="accent5">
                    <a:lumMod val="75000"/>
                  </a:schemeClr>
                </a:solidFill>
              </a:rPr>
              <a:t>Financial Auditing</a:t>
            </a:r>
            <a:endParaRPr lang="fr-FR" dirty="0">
              <a:solidFill>
                <a:schemeClr val="accent5">
                  <a:lumMod val="75000"/>
                </a:schemeClr>
              </a:solidFill>
            </a:endParaRPr>
          </a:p>
        </p:txBody>
      </p:sp>
      <p:sp>
        <p:nvSpPr>
          <p:cNvPr id="12" name="ZoneTexte 11">
            <a:hlinkClick r:id="rId3" action="ppaction://hlinksldjump"/>
            <a:extLst>
              <a:ext uri="{FF2B5EF4-FFF2-40B4-BE49-F238E27FC236}">
                <a16:creationId xmlns:a16="http://schemas.microsoft.com/office/drawing/2014/main" id="{4DCABF44-5851-5748-AA67-3A3C6100627D}"/>
              </a:ext>
            </a:extLst>
          </p:cNvPr>
          <p:cNvSpPr txBox="1"/>
          <p:nvPr/>
        </p:nvSpPr>
        <p:spPr>
          <a:xfrm>
            <a:off x="512618" y="3008916"/>
            <a:ext cx="3240000" cy="2553891"/>
          </a:xfrm>
          <a:prstGeom prst="roundRect">
            <a:avLst/>
          </a:prstGeom>
          <a:solidFill>
            <a:schemeClr val="bg1">
              <a:lumMod val="95000"/>
            </a:schemeClr>
          </a:solidFill>
          <a:ln w="57150">
            <a:solidFill>
              <a:schemeClr val="accent1">
                <a:lumMod val="40000"/>
                <a:lumOff val="60000"/>
              </a:schemeClr>
            </a:solidFill>
          </a:ln>
        </p:spPr>
        <p:txBody>
          <a:bodyPr wrap="square" rtlCol="0">
            <a:spAutoFit/>
          </a:bodyPr>
          <a:lstStyle/>
          <a:p>
            <a:pPr algn="ctr"/>
            <a:r>
              <a:rPr lang="fr-FR" sz="1600" b="1" dirty="0">
                <a:solidFill>
                  <a:schemeClr val="accent5">
                    <a:lumMod val="75000"/>
                  </a:schemeClr>
                </a:solidFill>
              </a:rPr>
              <a:t>TARA GROUPE EXPERTISE</a:t>
            </a:r>
          </a:p>
          <a:p>
            <a:pPr algn="ctr"/>
            <a:r>
              <a:rPr lang="fr-FR" sz="1600" dirty="0" err="1">
                <a:solidFill>
                  <a:schemeClr val="accent5">
                    <a:lumMod val="75000"/>
                  </a:schemeClr>
                </a:solidFill>
              </a:rPr>
              <a:t>Accounting</a:t>
            </a:r>
            <a:r>
              <a:rPr lang="fr-FR" sz="1600" dirty="0">
                <a:solidFill>
                  <a:schemeClr val="accent5">
                    <a:lumMod val="75000"/>
                  </a:schemeClr>
                </a:solidFill>
              </a:rPr>
              <a:t> Expertise </a:t>
            </a:r>
          </a:p>
          <a:p>
            <a:pPr algn="ctr"/>
            <a:r>
              <a:rPr lang="fr-FR" sz="1600" dirty="0">
                <a:solidFill>
                  <a:schemeClr val="accent5">
                    <a:lumMod val="75000"/>
                  </a:schemeClr>
                </a:solidFill>
              </a:rPr>
              <a:t>and Consulting</a:t>
            </a:r>
          </a:p>
          <a:p>
            <a:pPr algn="ctr"/>
            <a:endParaRPr lang="fr-FR" sz="1600" dirty="0">
              <a:solidFill>
                <a:schemeClr val="accent5">
                  <a:lumMod val="75000"/>
                </a:schemeClr>
              </a:solidFill>
            </a:endParaRPr>
          </a:p>
          <a:p>
            <a:pPr algn="ctr"/>
            <a:r>
              <a:rPr lang="en-US" sz="1600" dirty="0">
                <a:solidFill>
                  <a:schemeClr val="accent5">
                    <a:lumMod val="75000"/>
                  </a:schemeClr>
                </a:solidFill>
              </a:rPr>
              <a:t>Khaled </a:t>
            </a:r>
            <a:r>
              <a:rPr lang="en-US" sz="1600" dirty="0" err="1">
                <a:solidFill>
                  <a:schemeClr val="accent5">
                    <a:lumMod val="75000"/>
                  </a:schemeClr>
                </a:solidFill>
              </a:rPr>
              <a:t>Berriche</a:t>
            </a:r>
            <a:endParaRPr lang="en-US" sz="1600" dirty="0">
              <a:solidFill>
                <a:schemeClr val="accent5">
                  <a:lumMod val="75000"/>
                </a:schemeClr>
              </a:solidFill>
            </a:endParaRPr>
          </a:p>
          <a:p>
            <a:pPr algn="ctr"/>
            <a:r>
              <a:rPr lang="fr-FR" sz="1600" dirty="0">
                <a:solidFill>
                  <a:schemeClr val="accent5">
                    <a:lumMod val="75000"/>
                  </a:schemeClr>
                </a:solidFill>
              </a:rPr>
              <a:t>Lionel Quartier</a:t>
            </a:r>
          </a:p>
          <a:p>
            <a:pPr algn="ctr"/>
            <a:r>
              <a:rPr lang="fr-FR" sz="1600" dirty="0" err="1">
                <a:solidFill>
                  <a:schemeClr val="accent5">
                    <a:lumMod val="75000"/>
                  </a:schemeClr>
                </a:solidFill>
              </a:rPr>
              <a:t>Eilath</a:t>
            </a:r>
            <a:r>
              <a:rPr lang="fr-FR" sz="1600" dirty="0">
                <a:solidFill>
                  <a:schemeClr val="accent5">
                    <a:lumMod val="75000"/>
                  </a:schemeClr>
                </a:solidFill>
              </a:rPr>
              <a:t> d’Almeida</a:t>
            </a:r>
          </a:p>
          <a:p>
            <a:pPr algn="ctr"/>
            <a:r>
              <a:rPr lang="fr-FR" sz="1600" dirty="0">
                <a:solidFill>
                  <a:schemeClr val="accent5">
                    <a:lumMod val="75000"/>
                  </a:schemeClr>
                </a:solidFill>
              </a:rPr>
              <a:t>Mohamed El </a:t>
            </a:r>
            <a:r>
              <a:rPr lang="fr-FR" sz="1600" dirty="0" err="1">
                <a:solidFill>
                  <a:schemeClr val="accent5">
                    <a:lumMod val="75000"/>
                  </a:schemeClr>
                </a:solidFill>
              </a:rPr>
              <a:t>Kalloubi</a:t>
            </a:r>
            <a:endParaRPr lang="fr-FR" sz="1600" dirty="0">
              <a:solidFill>
                <a:schemeClr val="accent5">
                  <a:lumMod val="75000"/>
                </a:schemeClr>
              </a:solidFill>
            </a:endParaRPr>
          </a:p>
          <a:p>
            <a:pPr algn="ctr"/>
            <a:endParaRPr lang="en-US" sz="1600" dirty="0">
              <a:solidFill>
                <a:schemeClr val="accent5">
                  <a:lumMod val="75000"/>
                </a:schemeClr>
              </a:solidFill>
            </a:endParaRPr>
          </a:p>
        </p:txBody>
      </p:sp>
      <p:sp>
        <p:nvSpPr>
          <p:cNvPr id="2" name="ZoneTexte 1">
            <a:hlinkClick r:id="rId4" action="ppaction://hlinksldjump"/>
            <a:extLst>
              <a:ext uri="{FF2B5EF4-FFF2-40B4-BE49-F238E27FC236}">
                <a16:creationId xmlns:a16="http://schemas.microsoft.com/office/drawing/2014/main" id="{EB6AD5A5-B378-683F-6186-1101E3594ADB}"/>
              </a:ext>
            </a:extLst>
          </p:cNvPr>
          <p:cNvSpPr txBox="1"/>
          <p:nvPr/>
        </p:nvSpPr>
        <p:spPr>
          <a:xfrm>
            <a:off x="8155708" y="3011744"/>
            <a:ext cx="3240000" cy="3579852"/>
          </a:xfrm>
          <a:prstGeom prst="roundRect">
            <a:avLst/>
          </a:prstGeom>
          <a:solidFill>
            <a:schemeClr val="bg1">
              <a:lumMod val="95000"/>
            </a:schemeClr>
          </a:solidFill>
          <a:ln w="57150">
            <a:solidFill>
              <a:schemeClr val="accent1">
                <a:lumMod val="40000"/>
                <a:lumOff val="60000"/>
              </a:schemeClr>
            </a:solidFill>
          </a:ln>
        </p:spPr>
        <p:txBody>
          <a:bodyPr wrap="square" rtlCol="0">
            <a:spAutoFit/>
          </a:bodyPr>
          <a:lstStyle/>
          <a:p>
            <a:pPr algn="ctr"/>
            <a:r>
              <a:rPr lang="fr-FR" sz="1600" b="1" dirty="0">
                <a:solidFill>
                  <a:schemeClr val="accent5">
                    <a:lumMod val="75000"/>
                  </a:schemeClr>
                </a:solidFill>
              </a:rPr>
              <a:t>TARA GROUPE CONSEIL</a:t>
            </a:r>
          </a:p>
          <a:p>
            <a:pPr algn="ctr"/>
            <a:r>
              <a:rPr lang="fr-FR" sz="1600" dirty="0" err="1">
                <a:solidFill>
                  <a:schemeClr val="accent5">
                    <a:lumMod val="75000"/>
                  </a:schemeClr>
                </a:solidFill>
              </a:rPr>
              <a:t>Corporate</a:t>
            </a:r>
            <a:r>
              <a:rPr lang="fr-FR" sz="1600" dirty="0">
                <a:solidFill>
                  <a:schemeClr val="accent5">
                    <a:lumMod val="75000"/>
                  </a:schemeClr>
                </a:solidFill>
              </a:rPr>
              <a:t> Consulting</a:t>
            </a:r>
          </a:p>
          <a:p>
            <a:endParaRPr lang="fr-FR" sz="1600" dirty="0">
              <a:solidFill>
                <a:schemeClr val="accent5">
                  <a:lumMod val="75000"/>
                </a:schemeClr>
              </a:solidFill>
            </a:endParaRPr>
          </a:p>
          <a:p>
            <a:pPr algn="ctr"/>
            <a:r>
              <a:rPr lang="fr-FR" sz="1600" dirty="0">
                <a:solidFill>
                  <a:schemeClr val="accent5">
                    <a:lumMod val="75000"/>
                  </a:schemeClr>
                </a:solidFill>
              </a:rPr>
              <a:t>Philippe </a:t>
            </a:r>
            <a:r>
              <a:rPr lang="fr-FR" sz="1600" dirty="0" err="1">
                <a:solidFill>
                  <a:schemeClr val="accent5">
                    <a:lumMod val="75000"/>
                  </a:schemeClr>
                </a:solidFill>
              </a:rPr>
              <a:t>Migneau</a:t>
            </a:r>
            <a:endParaRPr lang="fr-FR" sz="1600" dirty="0">
              <a:solidFill>
                <a:schemeClr val="accent5">
                  <a:lumMod val="75000"/>
                </a:schemeClr>
              </a:solidFill>
            </a:endParaRPr>
          </a:p>
          <a:p>
            <a:pPr algn="ctr"/>
            <a:r>
              <a:rPr lang="fr-FR" sz="1600" dirty="0">
                <a:solidFill>
                  <a:schemeClr val="accent5">
                    <a:lumMod val="75000"/>
                  </a:schemeClr>
                </a:solidFill>
              </a:rPr>
              <a:t>Vincent Dinet</a:t>
            </a:r>
          </a:p>
          <a:p>
            <a:pPr algn="ctr"/>
            <a:r>
              <a:rPr lang="fr-FR" sz="1600" dirty="0">
                <a:solidFill>
                  <a:schemeClr val="accent5">
                    <a:lumMod val="75000"/>
                  </a:schemeClr>
                </a:solidFill>
              </a:rPr>
              <a:t>Dominique Carrière</a:t>
            </a:r>
          </a:p>
          <a:p>
            <a:endParaRPr lang="fr-FR" sz="1600" dirty="0">
              <a:solidFill>
                <a:schemeClr val="accent5">
                  <a:lumMod val="75000"/>
                </a:schemeClr>
              </a:solidFill>
            </a:endParaRPr>
          </a:p>
          <a:p>
            <a:pPr marL="285750" indent="-285750">
              <a:buFont typeface="Arial" panose="020B0604020202020204" pitchFamily="34" charset="0"/>
              <a:buChar char="•"/>
            </a:pPr>
            <a:r>
              <a:rPr lang="en-US" sz="1600" dirty="0">
                <a:solidFill>
                  <a:schemeClr val="accent5">
                    <a:lumMod val="75000"/>
                  </a:schemeClr>
                </a:solidFill>
              </a:rPr>
              <a:t>Fundraising and Financing</a:t>
            </a:r>
          </a:p>
          <a:p>
            <a:pPr marL="285750" indent="-285750">
              <a:buFont typeface="Arial" panose="020B0604020202020204" pitchFamily="34" charset="0"/>
              <a:buChar char="•"/>
            </a:pPr>
            <a:r>
              <a:rPr lang="en-US" sz="1600" dirty="0">
                <a:solidFill>
                  <a:schemeClr val="accent5">
                    <a:lumMod val="75000"/>
                  </a:schemeClr>
                </a:solidFill>
              </a:rPr>
              <a:t>Social Consulting</a:t>
            </a:r>
          </a:p>
          <a:p>
            <a:pPr marL="285750" indent="-285750">
              <a:buFont typeface="Arial" panose="020B0604020202020204" pitchFamily="34" charset="0"/>
              <a:buChar char="•"/>
            </a:pPr>
            <a:r>
              <a:rPr lang="en-US" sz="1600" dirty="0">
                <a:solidFill>
                  <a:schemeClr val="accent5">
                    <a:lumMod val="75000"/>
                  </a:schemeClr>
                </a:solidFill>
              </a:rPr>
              <a:t>Organizational Consulting and Dashboard Management</a:t>
            </a:r>
          </a:p>
          <a:p>
            <a:pPr marL="285750" indent="-285750">
              <a:buFont typeface="Arial" panose="020B0604020202020204" pitchFamily="34" charset="0"/>
              <a:buChar char="•"/>
            </a:pPr>
            <a:r>
              <a:rPr lang="en-US" sz="1600" dirty="0">
                <a:solidFill>
                  <a:schemeClr val="accent5">
                    <a:lumMod val="75000"/>
                  </a:schemeClr>
                </a:solidFill>
              </a:rPr>
              <a:t>Outsourced Financial Management</a:t>
            </a:r>
            <a:endParaRPr lang="fr-FR" sz="1600" dirty="0">
              <a:solidFill>
                <a:schemeClr val="accent5">
                  <a:lumMod val="75000"/>
                </a:schemeClr>
              </a:solidFill>
            </a:endParaRPr>
          </a:p>
        </p:txBody>
      </p:sp>
      <p:sp>
        <p:nvSpPr>
          <p:cNvPr id="5" name="ZoneTexte 4">
            <a:extLst>
              <a:ext uri="{FF2B5EF4-FFF2-40B4-BE49-F238E27FC236}">
                <a16:creationId xmlns:a16="http://schemas.microsoft.com/office/drawing/2014/main" id="{EB27AC9C-E7A7-B62F-3FDF-831EA25DA811}"/>
              </a:ext>
            </a:extLst>
          </p:cNvPr>
          <p:cNvSpPr txBox="1"/>
          <p:nvPr/>
        </p:nvSpPr>
        <p:spPr>
          <a:xfrm>
            <a:off x="4334163" y="3006780"/>
            <a:ext cx="3240000" cy="1464231"/>
          </a:xfrm>
          <a:prstGeom prst="roundRect">
            <a:avLst/>
          </a:prstGeom>
          <a:solidFill>
            <a:schemeClr val="bg1">
              <a:lumMod val="95000"/>
            </a:schemeClr>
          </a:solidFill>
          <a:ln w="57150">
            <a:solidFill>
              <a:schemeClr val="accent1">
                <a:lumMod val="40000"/>
                <a:lumOff val="60000"/>
              </a:schemeClr>
            </a:solidFill>
          </a:ln>
        </p:spPr>
        <p:txBody>
          <a:bodyPr wrap="square" rtlCol="0">
            <a:spAutoFit/>
          </a:bodyPr>
          <a:lstStyle/>
          <a:p>
            <a:pPr algn="ctr"/>
            <a:r>
              <a:rPr lang="fr-FR" sz="1600" b="1" dirty="0">
                <a:solidFill>
                  <a:schemeClr val="accent5">
                    <a:lumMod val="75000"/>
                  </a:schemeClr>
                </a:solidFill>
                <a:effectLst/>
                <a:latin typeface="Calibri" panose="020F0502020204030204" pitchFamily="34" charset="0"/>
                <a:ea typeface="Aptos" panose="020B0004020202020204" pitchFamily="34" charset="0"/>
                <a:cs typeface="Aptos" panose="020B0004020202020204" pitchFamily="34" charset="0"/>
              </a:rPr>
              <a:t>Astrid MARQUES</a:t>
            </a:r>
          </a:p>
          <a:p>
            <a:pPr algn="ctr"/>
            <a:endParaRPr lang="fr-FR" sz="1600" b="1" dirty="0">
              <a:solidFill>
                <a:schemeClr val="accent5">
                  <a:lumMod val="75000"/>
                </a:schemeClr>
              </a:solidFill>
              <a:effectLst/>
              <a:latin typeface="Calibri" panose="020F0502020204030204" pitchFamily="34" charset="0"/>
              <a:ea typeface="Aptos" panose="020B0004020202020204" pitchFamily="34" charset="0"/>
              <a:cs typeface="Aptos" panose="020B0004020202020204" pitchFamily="34" charset="0"/>
            </a:endParaRPr>
          </a:p>
          <a:p>
            <a:pPr algn="ctr"/>
            <a:r>
              <a:rPr lang="fr-FR" sz="1600" dirty="0" err="1">
                <a:solidFill>
                  <a:schemeClr val="accent5">
                    <a:lumMod val="75000"/>
                  </a:schemeClr>
                </a:solidFill>
                <a:latin typeface="Calibri" panose="020F0502020204030204" pitchFamily="34" charset="0"/>
                <a:ea typeface="Aptos" panose="020B0004020202020204" pitchFamily="34" charset="0"/>
                <a:cs typeface="Aptos" panose="020B0004020202020204" pitchFamily="34" charset="0"/>
              </a:rPr>
              <a:t>Employment</a:t>
            </a:r>
            <a:r>
              <a:rPr lang="fr-FR" sz="1600" dirty="0">
                <a:solidFill>
                  <a:schemeClr val="accent5">
                    <a:lumMod val="75000"/>
                  </a:schemeClr>
                </a:solidFill>
                <a:latin typeface="Calibri" panose="020F0502020204030204" pitchFamily="34" charset="0"/>
                <a:ea typeface="Aptos" panose="020B0004020202020204" pitchFamily="34" charset="0"/>
                <a:cs typeface="Aptos" panose="020B0004020202020204" pitchFamily="34" charset="0"/>
              </a:rPr>
              <a:t> </a:t>
            </a:r>
            <a:r>
              <a:rPr lang="fr-FR" sz="1600" dirty="0" err="1">
                <a:solidFill>
                  <a:schemeClr val="accent5">
                    <a:lumMod val="75000"/>
                  </a:schemeClr>
                </a:solidFill>
                <a:latin typeface="Calibri" panose="020F0502020204030204" pitchFamily="34" charset="0"/>
                <a:ea typeface="Aptos" panose="020B0004020202020204" pitchFamily="34" charset="0"/>
                <a:cs typeface="Aptos" panose="020B0004020202020204" pitchFamily="34" charset="0"/>
              </a:rPr>
              <a:t>law</a:t>
            </a:r>
            <a:r>
              <a:rPr lang="fr-FR" sz="1600" dirty="0">
                <a:solidFill>
                  <a:schemeClr val="accent5">
                    <a:lumMod val="75000"/>
                  </a:schemeClr>
                </a:solidFill>
                <a:latin typeface="Calibri" panose="020F0502020204030204" pitchFamily="34" charset="0"/>
                <a:ea typeface="Aptos" panose="020B0004020202020204" pitchFamily="34" charset="0"/>
                <a:cs typeface="Aptos" panose="020B0004020202020204" pitchFamily="34" charset="0"/>
              </a:rPr>
              <a:t> consulting</a:t>
            </a:r>
            <a:endParaRPr lang="fr-FR" sz="1600" dirty="0">
              <a:solidFill>
                <a:schemeClr val="accent5">
                  <a:lumMod val="75000"/>
                </a:schemeClr>
              </a:solidFill>
              <a:effectLst/>
              <a:latin typeface="Calibri" panose="020F0502020204030204" pitchFamily="34" charset="0"/>
              <a:ea typeface="Aptos" panose="020B0004020202020204" pitchFamily="34" charset="0"/>
              <a:cs typeface="Aptos" panose="020B0004020202020204" pitchFamily="34" charset="0"/>
            </a:endParaRPr>
          </a:p>
          <a:p>
            <a:pPr algn="ctr"/>
            <a:r>
              <a:rPr lang="fr-FR" sz="1600" dirty="0" err="1">
                <a:solidFill>
                  <a:schemeClr val="accent5">
                    <a:lumMod val="75000"/>
                  </a:schemeClr>
                </a:solidFill>
                <a:latin typeface="Calibri" panose="020F0502020204030204" pitchFamily="34" charset="0"/>
                <a:ea typeface="Aptos" panose="020B0004020202020204" pitchFamily="34" charset="0"/>
                <a:cs typeface="Aptos" panose="020B0004020202020204" pitchFamily="34" charset="0"/>
              </a:rPr>
              <a:t>Employment</a:t>
            </a:r>
            <a:r>
              <a:rPr lang="fr-FR" sz="1600" dirty="0">
                <a:solidFill>
                  <a:schemeClr val="accent5">
                    <a:lumMod val="75000"/>
                  </a:schemeClr>
                </a:solidFill>
                <a:latin typeface="Calibri" panose="020F0502020204030204" pitchFamily="34" charset="0"/>
                <a:ea typeface="Aptos" panose="020B0004020202020204" pitchFamily="34" charset="0"/>
                <a:cs typeface="Aptos" panose="020B0004020202020204" pitchFamily="34" charset="0"/>
              </a:rPr>
              <a:t> Law Attorney</a:t>
            </a:r>
          </a:p>
          <a:p>
            <a:pPr algn="ctr"/>
            <a:endParaRPr lang="fr-FR" sz="1600" dirty="0">
              <a:solidFill>
                <a:schemeClr val="accent5">
                  <a:lumMod val="75000"/>
                </a:schemeClr>
              </a:solidFill>
              <a:effectLst/>
              <a:latin typeface="Calibri" panose="020F0502020204030204" pitchFamily="34" charset="0"/>
              <a:ea typeface="Aptos" panose="020B0004020202020204" pitchFamily="34" charset="0"/>
              <a:cs typeface="Aptos" panose="020B0004020202020204" pitchFamily="34" charset="0"/>
            </a:endParaRPr>
          </a:p>
        </p:txBody>
      </p:sp>
      <p:cxnSp>
        <p:nvCxnSpPr>
          <p:cNvPr id="4" name="Connecteur en angle 3"/>
          <p:cNvCxnSpPr>
            <a:stCxn id="7" idx="2"/>
            <a:endCxn id="12" idx="0"/>
          </p:cNvCxnSpPr>
          <p:nvPr/>
        </p:nvCxnSpPr>
        <p:spPr>
          <a:xfrm rot="5400000">
            <a:off x="2123754" y="2159651"/>
            <a:ext cx="858130" cy="840401"/>
          </a:xfrm>
          <a:prstGeom prst="bentConnector3">
            <a:avLst/>
          </a:prstGeom>
          <a:ln w="381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 name="Connecteur en angle 8"/>
          <p:cNvCxnSpPr>
            <a:stCxn id="7" idx="2"/>
            <a:endCxn id="5" idx="0"/>
          </p:cNvCxnSpPr>
          <p:nvPr/>
        </p:nvCxnSpPr>
        <p:spPr>
          <a:xfrm rot="16200000" flipH="1">
            <a:off x="4035594" y="1088211"/>
            <a:ext cx="855994" cy="2981144"/>
          </a:xfrm>
          <a:prstGeom prst="bentConnector3">
            <a:avLst/>
          </a:prstGeom>
          <a:ln w="381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 name="Connecteur en angle 13"/>
          <p:cNvCxnSpPr>
            <a:stCxn id="7" idx="2"/>
            <a:endCxn id="2" idx="0"/>
          </p:cNvCxnSpPr>
          <p:nvPr/>
        </p:nvCxnSpPr>
        <p:spPr>
          <a:xfrm rot="16200000" flipH="1">
            <a:off x="5943884" y="-820080"/>
            <a:ext cx="860958" cy="6802689"/>
          </a:xfrm>
          <a:prstGeom prst="bentConnector3">
            <a:avLst>
              <a:gd name="adj1" fmla="val 50000"/>
            </a:avLst>
          </a:prstGeom>
          <a:ln w="381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3660254" y="205093"/>
            <a:ext cx="5463355" cy="584775"/>
          </a:xfrm>
          <a:prstGeom prst="rect">
            <a:avLst/>
          </a:prstGeom>
        </p:spPr>
        <p:txBody>
          <a:bodyPr wrap="none">
            <a:spAutoFit/>
          </a:bodyPr>
          <a:lstStyle/>
          <a:p>
            <a:r>
              <a:rPr lang="fr-FR" sz="3200" dirty="0">
                <a:latin typeface="Georgia" panose="02040502050405020303" pitchFamily="18" charset="0"/>
              </a:rPr>
              <a:t>The new </a:t>
            </a:r>
            <a:r>
              <a:rPr lang="fr-FR" sz="3200" dirty="0" err="1">
                <a:latin typeface="Georgia" panose="02040502050405020303" pitchFamily="18" charset="0"/>
              </a:rPr>
              <a:t>organizational</a:t>
            </a:r>
            <a:r>
              <a:rPr lang="fr-FR" sz="3200" dirty="0">
                <a:latin typeface="Georgia" panose="02040502050405020303" pitchFamily="18" charset="0"/>
              </a:rPr>
              <a:t> chart</a:t>
            </a:r>
          </a:p>
        </p:txBody>
      </p:sp>
    </p:spTree>
    <p:extLst>
      <p:ext uri="{BB962C8B-B14F-4D97-AF65-F5344CB8AC3E}">
        <p14:creationId xmlns:p14="http://schemas.microsoft.com/office/powerpoint/2010/main" val="3755872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Rames dans l’eau pendant une course">
            <a:extLst>
              <a:ext uri="{FF2B5EF4-FFF2-40B4-BE49-F238E27FC236}">
                <a16:creationId xmlns:a16="http://schemas.microsoft.com/office/drawing/2014/main" id="{92187504-7A6C-91E4-A3A0-863082760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0624"/>
            <a:ext cx="12200649" cy="7955280"/>
          </a:xfrm>
          <a:prstGeom prst="rect">
            <a:avLst/>
          </a:prstGeom>
        </p:spPr>
      </p:pic>
      <p:sp>
        <p:nvSpPr>
          <p:cNvPr id="2" name="Titre 1">
            <a:extLst>
              <a:ext uri="{FF2B5EF4-FFF2-40B4-BE49-F238E27FC236}">
                <a16:creationId xmlns:a16="http://schemas.microsoft.com/office/drawing/2014/main" id="{0D1415C1-14C2-2246-417D-1C4D73FAAF1D}"/>
              </a:ext>
            </a:extLst>
          </p:cNvPr>
          <p:cNvSpPr>
            <a:spLocks noGrp="1"/>
          </p:cNvSpPr>
          <p:nvPr>
            <p:ph type="ctrTitle"/>
          </p:nvPr>
        </p:nvSpPr>
        <p:spPr>
          <a:xfrm>
            <a:off x="7946136" y="5907024"/>
            <a:ext cx="4245864" cy="878800"/>
          </a:xfrm>
        </p:spPr>
        <p:txBody>
          <a:bodyPr>
            <a:normAutofit fontScale="90000"/>
          </a:bodyPr>
          <a:lstStyle/>
          <a:p>
            <a:r>
              <a:rPr lang="fr-FR" dirty="0">
                <a:latin typeface="+mn-lt"/>
              </a:rPr>
              <a:t>The </a:t>
            </a:r>
            <a:r>
              <a:rPr lang="fr-FR" dirty="0" err="1">
                <a:latin typeface="+mn-lt"/>
              </a:rPr>
              <a:t>partners</a:t>
            </a:r>
            <a:endParaRPr lang="fr-FR" dirty="0">
              <a:latin typeface="+mn-lt"/>
            </a:endParaRPr>
          </a:p>
        </p:txBody>
      </p:sp>
    </p:spTree>
    <p:extLst>
      <p:ext uri="{BB962C8B-B14F-4D97-AF65-F5344CB8AC3E}">
        <p14:creationId xmlns:p14="http://schemas.microsoft.com/office/powerpoint/2010/main" val="1922436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3503712" y="836712"/>
            <a:ext cx="8460509" cy="473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pPr>
            <a:r>
              <a:rPr lang="en-US" altLang="fr-FR" b="1" dirty="0"/>
              <a:t>PHILIPPE DECLERCQ </a:t>
            </a:r>
          </a:p>
          <a:p>
            <a:pPr lvl="0" eaLnBrk="0" fontAlgn="base" hangingPunct="0">
              <a:spcBef>
                <a:spcPct val="0"/>
              </a:spcBef>
              <a:spcAft>
                <a:spcPts val="600"/>
              </a:spcAft>
            </a:pPr>
            <a:r>
              <a:rPr lang="en-US" altLang="fr-FR" i="1" dirty="0"/>
              <a:t>Chartered Accountant and Auditor</a:t>
            </a:r>
          </a:p>
          <a:p>
            <a:pPr lvl="0" eaLnBrk="0" fontAlgn="base" hangingPunct="0">
              <a:spcBef>
                <a:spcPct val="0"/>
              </a:spcBef>
              <a:spcAft>
                <a:spcPts val="600"/>
              </a:spcAft>
            </a:pPr>
            <a:endParaRPr lang="en-US" altLang="fr-FR" i="1" dirty="0"/>
          </a:p>
          <a:p>
            <a:pPr lvl="0" eaLnBrk="0" fontAlgn="base" hangingPunct="0">
              <a:spcBef>
                <a:spcPct val="0"/>
              </a:spcBef>
              <a:spcAft>
                <a:spcPts val="1200"/>
              </a:spcAft>
            </a:pPr>
            <a:r>
              <a:rPr lang="en-US" altLang="fr-FR" dirty="0"/>
              <a:t>Philippe, a founding member of CH Global, has been a chartered accountant and statutory auditor since 1990. </a:t>
            </a:r>
          </a:p>
          <a:p>
            <a:pPr lvl="0" eaLnBrk="0" fontAlgn="base" hangingPunct="0">
              <a:spcBef>
                <a:spcPct val="0"/>
              </a:spcBef>
              <a:spcAft>
                <a:spcPts val="1200"/>
              </a:spcAft>
            </a:pPr>
            <a:r>
              <a:rPr lang="en-US" altLang="fr-FR" dirty="0"/>
              <a:t>He possesses strong expertise in business creation, development support, mergers, acquisitions, and divestitures, with extensive experience across various sectors, including industry, biotech, </a:t>
            </a:r>
            <a:r>
              <a:rPr lang="en-US" altLang="fr-FR" dirty="0" err="1"/>
              <a:t>Medtech</a:t>
            </a:r>
            <a:r>
              <a:rPr lang="en-US" altLang="fr-FR" dirty="0"/>
              <a:t>, and services. </a:t>
            </a:r>
          </a:p>
          <a:p>
            <a:pPr lvl="0" eaLnBrk="0" fontAlgn="base" hangingPunct="0">
              <a:spcBef>
                <a:spcPct val="0"/>
              </a:spcBef>
              <a:spcAft>
                <a:spcPts val="1200"/>
              </a:spcAft>
            </a:pPr>
            <a:r>
              <a:rPr lang="en-US" altLang="fr-FR" dirty="0"/>
              <a:t>Passionate about supporting businesses of all sizes, he takes great satisfaction in seeing start-ups grow. </a:t>
            </a:r>
          </a:p>
          <a:p>
            <a:pPr lvl="0" eaLnBrk="0" fontAlgn="base" hangingPunct="0">
              <a:spcBef>
                <a:spcPct val="0"/>
              </a:spcBef>
              <a:spcAft>
                <a:spcPts val="1200"/>
              </a:spcAft>
            </a:pPr>
            <a:r>
              <a:rPr lang="en-US" altLang="fr-FR" dirty="0"/>
              <a:t>Among his notable achievements, the creation of TARA GROUP and the success of CH Global hold a special place. </a:t>
            </a:r>
          </a:p>
          <a:p>
            <a:pPr lvl="0" eaLnBrk="0" fontAlgn="base" hangingPunct="0">
              <a:spcBef>
                <a:spcPct val="0"/>
              </a:spcBef>
              <a:spcAft>
                <a:spcPts val="1200"/>
              </a:spcAft>
            </a:pPr>
            <a:r>
              <a:rPr lang="en-US" altLang="fr-FR" dirty="0"/>
              <a:t>Philippe also enjoys skiing, sailing, spending time with his family, traveling, wearing </a:t>
            </a:r>
            <a:r>
              <a:rPr lang="en-US" altLang="fr-FR" dirty="0" err="1"/>
              <a:t>coloured</a:t>
            </a:r>
            <a:r>
              <a:rPr lang="en-US" altLang="fr-FR" dirty="0"/>
              <a:t> shirts and playing bass in a jazz band.</a:t>
            </a:r>
            <a:endParaRPr lang="en-US" altLang="fr-FR" sz="1400" dirty="0"/>
          </a:p>
        </p:txBody>
      </p:sp>
      <p:pic>
        <p:nvPicPr>
          <p:cNvPr id="3" name="Image 2">
            <a:extLst>
              <a:ext uri="{FF2B5EF4-FFF2-40B4-BE49-F238E27FC236}">
                <a16:creationId xmlns:a16="http://schemas.microsoft.com/office/drawing/2014/main" id="{85981EDF-943A-0480-1EE9-92575460A803}"/>
              </a:ext>
            </a:extLst>
          </p:cNvPr>
          <p:cNvPicPr>
            <a:picLocks noChangeAspect="1"/>
          </p:cNvPicPr>
          <p:nvPr/>
        </p:nvPicPr>
        <p:blipFill>
          <a:blip r:embed="rId2">
            <a:extLst>
              <a:ext uri="{28A0092B-C50C-407E-A947-70E740481C1C}">
                <a14:useLocalDpi xmlns:a14="http://schemas.microsoft.com/office/drawing/2010/main" val="0"/>
              </a:ext>
            </a:extLst>
          </a:blip>
          <a:srcRect l="18412" t="12009" r="21016"/>
          <a:stretch/>
        </p:blipFill>
        <p:spPr>
          <a:xfrm>
            <a:off x="695400" y="957048"/>
            <a:ext cx="2552460" cy="2471952"/>
          </a:xfrm>
          <a:prstGeom prst="rect">
            <a:avLst/>
          </a:prstGeom>
        </p:spPr>
      </p:pic>
    </p:spTree>
    <p:extLst>
      <p:ext uri="{BB962C8B-B14F-4D97-AF65-F5344CB8AC3E}">
        <p14:creationId xmlns:p14="http://schemas.microsoft.com/office/powerpoint/2010/main" val="3760273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3337595" y="637240"/>
            <a:ext cx="8208912" cy="4862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b="1" dirty="0"/>
              <a:t>Astrid MARQUES</a:t>
            </a:r>
          </a:p>
          <a:p>
            <a:r>
              <a:rPr lang="en-US" i="1" dirty="0"/>
              <a:t>Employment Law Attorney</a:t>
            </a:r>
          </a:p>
          <a:p>
            <a:endParaRPr lang="en-US" dirty="0"/>
          </a:p>
          <a:p>
            <a:pPr>
              <a:spcAft>
                <a:spcPts val="1200"/>
              </a:spcAft>
            </a:pPr>
            <a:r>
              <a:rPr lang="en-US" dirty="0"/>
              <a:t>Our clients often turn to us for expert guidance in addressing employee-related matters, such as resolving disputes, drafting contracts, and ensuring internal policies align with current laws. </a:t>
            </a:r>
          </a:p>
          <a:p>
            <a:pPr>
              <a:spcAft>
                <a:spcPts val="1200"/>
              </a:spcAft>
            </a:pPr>
            <a:r>
              <a:rPr lang="en-US" dirty="0"/>
              <a:t>To meet these specific needs, we are privileged to have Astrid MARQUES on our team. Astrid is a 35-year-old attorney with a specialization in employment law. </a:t>
            </a:r>
          </a:p>
          <a:p>
            <a:pPr>
              <a:spcAft>
                <a:spcPts val="1200"/>
              </a:spcAft>
            </a:pPr>
            <a:r>
              <a:rPr lang="en-US" dirty="0"/>
              <a:t>She is not only a recognized expert in her field but also approaches every situation with a human and pragmatic perspective.</a:t>
            </a:r>
          </a:p>
          <a:p>
            <a:pPr>
              <a:spcAft>
                <a:spcPts val="1200"/>
              </a:spcAft>
            </a:pPr>
            <a:r>
              <a:rPr lang="en-US" dirty="0"/>
              <a:t>Astrid’s passion for her work, combined with her professionalism and attentive listening skills, has earned her the trust of many clients. </a:t>
            </a:r>
          </a:p>
          <a:p>
            <a:pPr>
              <a:spcAft>
                <a:spcPts val="1200"/>
              </a:spcAft>
            </a:pPr>
            <a:r>
              <a:rPr lang="en-US" dirty="0"/>
              <a:t>Outside of her professional life, Astrid enjoys traveling to explore new cultures and spending quality time with her family, allowing her to maintain a valuable balance between her work and personal life.</a:t>
            </a:r>
          </a:p>
        </p:txBody>
      </p:sp>
      <p:pic>
        <p:nvPicPr>
          <p:cNvPr id="2" name="Image 1">
            <a:extLst>
              <a:ext uri="{FF2B5EF4-FFF2-40B4-BE49-F238E27FC236}">
                <a16:creationId xmlns:a16="http://schemas.microsoft.com/office/drawing/2014/main" id="{4452ABD5-BF3D-1A0A-EFA1-0509DD4628F6}"/>
              </a:ext>
            </a:extLst>
          </p:cNvPr>
          <p:cNvPicPr>
            <a:picLocks noChangeAspect="1"/>
          </p:cNvPicPr>
          <p:nvPr/>
        </p:nvPicPr>
        <p:blipFill>
          <a:blip r:embed="rId2">
            <a:extLst>
              <a:ext uri="{28A0092B-C50C-407E-A947-70E740481C1C}">
                <a14:useLocalDpi xmlns:a14="http://schemas.microsoft.com/office/drawing/2010/main" val="0"/>
              </a:ext>
            </a:extLst>
          </a:blip>
          <a:srcRect b="11264"/>
          <a:stretch/>
        </p:blipFill>
        <p:spPr>
          <a:xfrm>
            <a:off x="623392" y="1196752"/>
            <a:ext cx="2236538" cy="24803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822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2133600" y="568267"/>
            <a:ext cx="9522691"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ts val="600"/>
              </a:spcAft>
            </a:pPr>
            <a:r>
              <a:rPr lang="en-US" altLang="fr-FR" b="1" dirty="0"/>
              <a:t>Khaled </a:t>
            </a:r>
            <a:r>
              <a:rPr lang="en-US" altLang="fr-FR" b="1" dirty="0" err="1"/>
              <a:t>Berriche</a:t>
            </a:r>
            <a:r>
              <a:rPr lang="en-US" altLang="fr-FR" dirty="0"/>
              <a:t>, a mission leader at B KOMPTA in Montreuil, has 15 years of accounting experience and specializes in providing tailored financial advice to small businesses. He is driven by the challenges and the impact of helping companies grow and make informed decisions. </a:t>
            </a:r>
          </a:p>
          <a:p>
            <a:pPr lvl="0" eaLnBrk="0" fontAlgn="base" hangingPunct="0">
              <a:spcBef>
                <a:spcPct val="0"/>
              </a:spcBef>
              <a:spcAft>
                <a:spcPts val="600"/>
              </a:spcAft>
            </a:pPr>
            <a:r>
              <a:rPr lang="en-US" altLang="fr-FR" dirty="0"/>
              <a:t>Outside of work, Khaled spends time with his family, enjoys traveling, and stays active by playing football.</a:t>
            </a:r>
            <a:endParaRPr kumimoji="0" lang="fr-FR" altLang="fr-FR" sz="1800" b="0" i="0" u="none" strike="noStrike" cap="none" normalizeH="0" baseline="0" dirty="0">
              <a:ln>
                <a:noFill/>
              </a:ln>
              <a:solidFill>
                <a:schemeClr val="tx1"/>
              </a:solidFill>
              <a:effectLst/>
            </a:endParaRPr>
          </a:p>
        </p:txBody>
      </p:sp>
      <p:sp>
        <p:nvSpPr>
          <p:cNvPr id="6" name="Rectangle 5"/>
          <p:cNvSpPr/>
          <p:nvPr/>
        </p:nvSpPr>
        <p:spPr>
          <a:xfrm>
            <a:off x="529936" y="2164788"/>
            <a:ext cx="9596582" cy="1277273"/>
          </a:xfrm>
          <a:prstGeom prst="rect">
            <a:avLst/>
          </a:prstGeom>
        </p:spPr>
        <p:txBody>
          <a:bodyPr wrap="square">
            <a:spAutoFit/>
          </a:bodyPr>
          <a:lstStyle/>
          <a:p>
            <a:pPr>
              <a:spcAft>
                <a:spcPts val="600"/>
              </a:spcAft>
            </a:pPr>
            <a:r>
              <a:rPr lang="en-US" dirty="0"/>
              <a:t>At 53, </a:t>
            </a:r>
            <a:r>
              <a:rPr lang="en-US" b="1" dirty="0"/>
              <a:t>Lionel Quartier</a:t>
            </a:r>
            <a:r>
              <a:rPr lang="en-US" dirty="0"/>
              <a:t>, based in Paris, holds degrees in accounting and auditing, including an MSG from Paris </a:t>
            </a:r>
            <a:r>
              <a:rPr lang="en-US" dirty="0" err="1"/>
              <a:t>Panthéon</a:t>
            </a:r>
            <a:r>
              <a:rPr lang="en-US" dirty="0"/>
              <a:t>-Sorbonne. After spending eight years at an accounting and audit firm, he has spent the last 17 years specializing in financial auditing for local authorities and their subsidiaries.</a:t>
            </a:r>
          </a:p>
          <a:p>
            <a:pPr>
              <a:spcAft>
                <a:spcPts val="600"/>
              </a:spcAft>
            </a:pPr>
            <a:r>
              <a:rPr lang="en-US" dirty="0"/>
              <a:t>Passionate about Aikido, he also enjoys traveling with his family.</a:t>
            </a:r>
            <a:endParaRPr lang="fr-FR" dirty="0"/>
          </a:p>
        </p:txBody>
      </p:sp>
      <p:sp>
        <p:nvSpPr>
          <p:cNvPr id="7" name="Rectangle 6"/>
          <p:cNvSpPr/>
          <p:nvPr/>
        </p:nvSpPr>
        <p:spPr>
          <a:xfrm>
            <a:off x="2133600" y="3609731"/>
            <a:ext cx="9596582" cy="1367234"/>
          </a:xfrm>
          <a:prstGeom prst="rect">
            <a:avLst/>
          </a:prstGeom>
        </p:spPr>
        <p:txBody>
          <a:bodyPr wrap="square">
            <a:spAutoFit/>
          </a:bodyPr>
          <a:lstStyle/>
          <a:p>
            <a:pPr>
              <a:lnSpc>
                <a:spcPct val="107000"/>
              </a:lnSpc>
              <a:spcAft>
                <a:spcPts val="800"/>
              </a:spcAft>
            </a:pPr>
            <a:r>
              <a:rPr lang="fr-FR" b="1" dirty="0">
                <a:latin typeface="Calibri" panose="020F0502020204030204" pitchFamily="34" charset="0"/>
                <a:ea typeface="Calibri" panose="020F0502020204030204" pitchFamily="34" charset="0"/>
                <a:cs typeface="Times New Roman" panose="02020603050405020304" pitchFamily="18" charset="0"/>
              </a:rPr>
              <a:t>Eilath d’Almeida</a:t>
            </a:r>
            <a:r>
              <a:rPr lang="en-US" dirty="0">
                <a:latin typeface="Calibri" panose="020F0502020204030204" pitchFamily="34" charset="0"/>
                <a:ea typeface="Calibri" panose="020F0502020204030204" pitchFamily="34" charset="0"/>
                <a:cs typeface="Times New Roman" panose="02020603050405020304" pitchFamily="18" charset="0"/>
              </a:rPr>
              <a:t>, Chartered Accountant and Statutory Auditor since 2004, manages three accounting firms in the Paris region, offering specialized services to companies and organizations. He also advises regional councils on economic policies.</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In his private life, Eilath enjoys reading, jogging, badminton, and table tennis.</a:t>
            </a:r>
          </a:p>
        </p:txBody>
      </p:sp>
      <p:sp>
        <p:nvSpPr>
          <p:cNvPr id="8" name="Rectangle 7"/>
          <p:cNvSpPr/>
          <p:nvPr/>
        </p:nvSpPr>
        <p:spPr>
          <a:xfrm>
            <a:off x="535709" y="5044124"/>
            <a:ext cx="9596583" cy="1663597"/>
          </a:xfrm>
          <a:prstGeom prst="rect">
            <a:avLst/>
          </a:prstGeom>
        </p:spPr>
        <p:txBody>
          <a:bodyPr wrap="square">
            <a:spAutoFit/>
          </a:bodyPr>
          <a:lstStyle/>
          <a:p>
            <a:pPr>
              <a:lnSpc>
                <a:spcPct val="107000"/>
              </a:lnSpc>
              <a:spcAft>
                <a:spcPts val="800"/>
              </a:spcAft>
            </a:pPr>
            <a:r>
              <a:rPr lang="fr-FR" b="1" dirty="0">
                <a:latin typeface="Calibri" panose="020F0502020204030204" pitchFamily="34" charset="0"/>
                <a:ea typeface="Calibri" panose="020F0502020204030204" pitchFamily="34" charset="0"/>
                <a:cs typeface="Times New Roman" panose="02020603050405020304" pitchFamily="18" charset="0"/>
              </a:rPr>
              <a:t>Mohamed El </a:t>
            </a:r>
            <a:r>
              <a:rPr lang="fr-FR" b="1" dirty="0" err="1">
                <a:latin typeface="Calibri" panose="020F0502020204030204" pitchFamily="34" charset="0"/>
                <a:ea typeface="Calibri" panose="020F0502020204030204" pitchFamily="34" charset="0"/>
                <a:cs typeface="Times New Roman" panose="02020603050405020304" pitchFamily="18" charset="0"/>
              </a:rPr>
              <a:t>Kalloubi</a:t>
            </a:r>
            <a:r>
              <a:rPr lang="en-US" sz="1800" dirty="0">
                <a:effectLst/>
                <a:latin typeface="Calibri" panose="020F0502020204030204" pitchFamily="34" charset="0"/>
                <a:ea typeface="Calibri" panose="020F0502020204030204" pitchFamily="34" charset="0"/>
                <a:cs typeface="Times New Roman" panose="02020603050405020304" pitchFamily="18" charset="0"/>
              </a:rPr>
              <a:t>, born in 1975, is a Certified Public Accountant and Statutory Auditor registered in Versailles and the Centre Region. Since April 2007, he has managed a firm in Orléans, serving 160 small businesses across various sectors. The firm generates approximately €600,000 in annual revenue and employs seven staff members.</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In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his</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personal</a:t>
            </a:r>
            <a:r>
              <a:rPr lang="fr-FR" sz="1800" dirty="0">
                <a:effectLst/>
                <a:latin typeface="Calibri" panose="020F0502020204030204" pitchFamily="34" charset="0"/>
                <a:ea typeface="Calibri" panose="020F0502020204030204" pitchFamily="34" charset="0"/>
                <a:cs typeface="Times New Roman" panose="02020603050405020304" pitchFamily="18" charset="0"/>
              </a:rPr>
              <a:t> time, Mohamed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enjoys</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err="1">
                <a:effectLst/>
                <a:latin typeface="Calibri" panose="020F0502020204030204" pitchFamily="34" charset="0"/>
                <a:ea typeface="Calibri" panose="020F0502020204030204" pitchFamily="34" charset="0"/>
                <a:cs typeface="Times New Roman" panose="02020603050405020304" pitchFamily="18" charset="0"/>
              </a:rPr>
              <a:t>history</a:t>
            </a:r>
            <a:r>
              <a:rPr lang="fr-FR" sz="1800" dirty="0">
                <a:effectLst/>
                <a:latin typeface="Calibri" panose="020F0502020204030204" pitchFamily="34" charset="0"/>
                <a:ea typeface="Calibri" panose="020F0502020204030204" pitchFamily="34" charset="0"/>
                <a:cs typeface="Times New Roman" panose="02020603050405020304" pitchFamily="18" charset="0"/>
              </a:rPr>
              <a:t> and traveling.</a:t>
            </a:r>
            <a:endParaRPr lang="fr-FR" dirty="0"/>
          </a:p>
        </p:txBody>
      </p:sp>
      <p:pic>
        <p:nvPicPr>
          <p:cNvPr id="2" name="Image 1">
            <a:extLst>
              <a:ext uri="{FF2B5EF4-FFF2-40B4-BE49-F238E27FC236}">
                <a16:creationId xmlns:a16="http://schemas.microsoft.com/office/drawing/2014/main" id="{479448AF-37CF-8774-571C-A2F7832C9CDD}"/>
              </a:ext>
            </a:extLst>
          </p:cNvPr>
          <p:cNvPicPr>
            <a:picLocks noChangeAspect="1"/>
          </p:cNvPicPr>
          <p:nvPr/>
        </p:nvPicPr>
        <p:blipFill rotWithShape="1">
          <a:blip r:embed="rId2"/>
          <a:srcRect l="16811" b="47082"/>
          <a:stretch/>
        </p:blipFill>
        <p:spPr bwMode="auto">
          <a:xfrm>
            <a:off x="517234" y="3501356"/>
            <a:ext cx="1425866" cy="1350391"/>
          </a:xfrm>
          <a:prstGeom prst="rect">
            <a:avLst/>
          </a:prstGeom>
          <a:ln>
            <a:noFill/>
          </a:ln>
          <a:extLst>
            <a:ext uri="{53640926-AAD7-44D8-BBD7-CCE9431645EC}">
              <a14:shadowObscured xmlns:a14="http://schemas.microsoft.com/office/drawing/2010/main"/>
            </a:ext>
          </a:extLst>
        </p:spPr>
      </p:pic>
      <p:pic>
        <p:nvPicPr>
          <p:cNvPr id="3" name="Image 2">
            <a:extLst>
              <a:ext uri="{FF2B5EF4-FFF2-40B4-BE49-F238E27FC236}">
                <a16:creationId xmlns:a16="http://schemas.microsoft.com/office/drawing/2014/main" id="{8EACC34C-A9CC-3F47-283E-1716BD1F4700}"/>
              </a:ext>
            </a:extLst>
          </p:cNvPr>
          <p:cNvPicPr>
            <a:picLocks noChangeAspect="1"/>
          </p:cNvPicPr>
          <p:nvPr/>
        </p:nvPicPr>
        <p:blipFill rotWithShape="1">
          <a:blip r:embed="rId3">
            <a:extLst>
              <a:ext uri="{28A0092B-C50C-407E-A947-70E740481C1C}">
                <a14:useLocalDpi xmlns:a14="http://schemas.microsoft.com/office/drawing/2010/main" val="0"/>
              </a:ext>
            </a:extLst>
          </a:blip>
          <a:srcRect l="40587" t="36014"/>
          <a:stretch/>
        </p:blipFill>
        <p:spPr bwMode="auto">
          <a:xfrm rot="5400000">
            <a:off x="10382556" y="5120400"/>
            <a:ext cx="1491061" cy="1204191"/>
          </a:xfrm>
          <a:prstGeom prst="rect">
            <a:avLst/>
          </a:prstGeom>
          <a:noFill/>
          <a:ln>
            <a:noFill/>
          </a:ln>
          <a:extLst>
            <a:ext uri="{53640926-AAD7-44D8-BBD7-CCE9431645EC}">
              <a14:shadowObscured xmlns:a14="http://schemas.microsoft.com/office/drawing/2010/main"/>
            </a:ext>
          </a:extLst>
        </p:spPr>
      </p:pic>
      <p:pic>
        <p:nvPicPr>
          <p:cNvPr id="4" name="Image 3">
            <a:extLst>
              <a:ext uri="{FF2B5EF4-FFF2-40B4-BE49-F238E27FC236}">
                <a16:creationId xmlns:a16="http://schemas.microsoft.com/office/drawing/2014/main" id="{3516F963-8FDF-F7C0-A91E-87108C7E12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12759" y="2043667"/>
            <a:ext cx="1343532" cy="1457689"/>
          </a:xfrm>
          <a:prstGeom prst="rect">
            <a:avLst/>
          </a:prstGeom>
        </p:spPr>
      </p:pic>
      <p:pic>
        <p:nvPicPr>
          <p:cNvPr id="12" name="Image 11">
            <a:extLst>
              <a:ext uri="{FF2B5EF4-FFF2-40B4-BE49-F238E27FC236}">
                <a16:creationId xmlns:a16="http://schemas.microsoft.com/office/drawing/2014/main" id="{80807535-2CB1-036D-75AF-5E378D8170DD}"/>
              </a:ext>
            </a:extLst>
          </p:cNvPr>
          <p:cNvPicPr>
            <a:picLocks noChangeAspect="1"/>
          </p:cNvPicPr>
          <p:nvPr/>
        </p:nvPicPr>
        <p:blipFill>
          <a:blip r:embed="rId5">
            <a:extLst>
              <a:ext uri="{28A0092B-C50C-407E-A947-70E740481C1C}">
                <a14:useLocalDpi xmlns:a14="http://schemas.microsoft.com/office/drawing/2010/main" val="0"/>
              </a:ext>
            </a:extLst>
          </a:blip>
          <a:srcRect l="15649" t="10625" r="6574" b="17917"/>
          <a:stretch/>
        </p:blipFill>
        <p:spPr>
          <a:xfrm>
            <a:off x="624035" y="603101"/>
            <a:ext cx="1141266" cy="1398051"/>
          </a:xfrm>
          <a:prstGeom prst="rect">
            <a:avLst/>
          </a:prstGeom>
        </p:spPr>
      </p:pic>
      <p:sp>
        <p:nvSpPr>
          <p:cNvPr id="15" name="ZoneTexte 14">
            <a:extLst>
              <a:ext uri="{FF2B5EF4-FFF2-40B4-BE49-F238E27FC236}">
                <a16:creationId xmlns:a16="http://schemas.microsoft.com/office/drawing/2014/main" id="{954C8990-ACDE-3C19-87F6-45C6E4914B46}"/>
              </a:ext>
            </a:extLst>
          </p:cNvPr>
          <p:cNvSpPr txBox="1"/>
          <p:nvPr/>
        </p:nvSpPr>
        <p:spPr>
          <a:xfrm>
            <a:off x="0" y="52205"/>
            <a:ext cx="12192000" cy="461665"/>
          </a:xfrm>
          <a:prstGeom prst="rect">
            <a:avLst/>
          </a:prstGeom>
          <a:noFill/>
        </p:spPr>
        <p:txBody>
          <a:bodyPr wrap="square">
            <a:spAutoFit/>
          </a:bodyPr>
          <a:lstStyle/>
          <a:p>
            <a:pPr algn="ctr"/>
            <a:r>
              <a:rPr lang="fr-FR" sz="2400" b="1" dirty="0">
                <a:solidFill>
                  <a:schemeClr val="accent5">
                    <a:lumMod val="75000"/>
                  </a:schemeClr>
                </a:solidFill>
                <a:latin typeface="Georgia" panose="02040502050405020303" pitchFamily="18" charset="0"/>
              </a:rPr>
              <a:t>TARA GROUPE EXPERTISE</a:t>
            </a:r>
          </a:p>
        </p:txBody>
      </p:sp>
    </p:spTree>
    <p:extLst>
      <p:ext uri="{BB962C8B-B14F-4D97-AF65-F5344CB8AC3E}">
        <p14:creationId xmlns:p14="http://schemas.microsoft.com/office/powerpoint/2010/main" val="2455367021"/>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469</TotalTime>
  <Words>1265</Words>
  <Application>Microsoft Office PowerPoint</Application>
  <PresentationFormat>Widescreen</PresentationFormat>
  <Paragraphs>102</Paragraphs>
  <Slides>16</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Slide Titles</vt:lpstr>
      </vt:variant>
      <vt:variant>
        <vt:i4>16</vt:i4>
      </vt:variant>
      <vt:variant>
        <vt:lpstr>Custom Shows</vt:lpstr>
      </vt:variant>
      <vt:variant>
        <vt:i4>1</vt:i4>
      </vt:variant>
    </vt:vector>
  </HeadingPairs>
  <TitlesOfParts>
    <vt:vector size="23" baseType="lpstr">
      <vt:lpstr>Arial</vt:lpstr>
      <vt:lpstr>Calibri</vt:lpstr>
      <vt:lpstr>Calibri Light</vt:lpstr>
      <vt:lpstr>Georgia</vt:lpstr>
      <vt:lpstr>Wingdings</vt:lpstr>
      <vt:lpstr>Thème Office</vt:lpstr>
      <vt:lpstr>TARA GROUPE 2024</vt:lpstr>
      <vt:lpstr>Tara evolves !   Now as Tara Group, we're reinventing to deliver even more tailored solutions ...</vt:lpstr>
      <vt:lpstr>Why?</vt:lpstr>
      <vt:lpstr>PowerPoint Presentation</vt:lpstr>
      <vt:lpstr>PowerPoint Presentation</vt:lpstr>
      <vt:lpstr>The partners</vt:lpstr>
      <vt:lpstr>PowerPoint Presentation</vt:lpstr>
      <vt:lpstr>PowerPoint Presentation</vt:lpstr>
      <vt:lpstr>PowerPoint Presentation</vt:lpstr>
      <vt:lpstr>PowerPoint Presentation</vt:lpstr>
      <vt:lpstr>Our values</vt:lpstr>
      <vt:lpstr>PowerPoint Presentation</vt:lpstr>
      <vt:lpstr>PowerPoint Presentation</vt:lpstr>
      <vt:lpstr>PowerPoint Presentation</vt:lpstr>
      <vt:lpstr>Tara Group is …</vt:lpstr>
      <vt:lpstr>TARA GROUP team hopes to be useful for your business ! Thank you for your attention !</vt:lpstr>
      <vt:lpstr>Diaporama personnalisé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Vincent Dinet</dc:creator>
  <cp:lastModifiedBy>Carly Haines</cp:lastModifiedBy>
  <cp:revision>37</cp:revision>
  <dcterms:created xsi:type="dcterms:W3CDTF">2024-09-07T09:58:47Z</dcterms:created>
  <dcterms:modified xsi:type="dcterms:W3CDTF">2024-09-09T06:47:04Z</dcterms:modified>
</cp:coreProperties>
</file>